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43"/>
  </p:notes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 id="269" r:id="rId32"/>
    <p:sldId id="270" r:id="rId33"/>
    <p:sldId id="271" r:id="rId34"/>
    <p:sldId id="272" r:id="rId35"/>
    <p:sldId id="273" r:id="rId36"/>
    <p:sldId id="274" r:id="rId37"/>
    <p:sldId id="275" r:id="rId38"/>
    <p:sldId id="276" r:id="rId39"/>
    <p:sldId id="277" r:id="rId40"/>
    <p:sldId id="278" r:id="rId41"/>
    <p:sldId id="279" r:id="rId42"/>
    <p:sldId id="280" r:id="rId43"/>
    <p:sldId id="281" r:id="rId44"/>
    <p:sldId id="282" r:id="rId45"/>
    <p:sldId id="283" r:id="rId46"/>
    <p:sldId id="284" r:id="rId47"/>
    <p:sldId id="285" r:id="rId48"/>
    <p:sldId id="286" r:id="rId49"/>
    <p:sldId id="287" r:id="rId50"/>
    <p:sldId id="288" r:id="rId51"/>
    <p:sldId id="289" r:id="rId52"/>
    <p:sldId id="290" r:id="rId53"/>
    <p:sldId id="291" r:id="rId54"/>
    <p:sldId id="292" r:id="rId55"/>
    <p:sldId id="293" r:id="rId56"/>
    <p:sldId id="294" r:id="rId57"/>
    <p:sldId id="295" r:id="rId58"/>
    <p:sldId id="296" r:id="rId59"/>
    <p:sldId id="297" r:id="rId60"/>
    <p:sldId id="298" r:id="rId61"/>
    <p:sldId id="299" r:id="rId62"/>
    <p:sldId id="300" r:id="rId63"/>
    <p:sldId id="301" r:id="rId64"/>
    <p:sldId id="302" r:id="rId65"/>
    <p:sldId id="303" r:id="rId66"/>
    <p:sldId id="304" r:id="rId67"/>
    <p:sldId id="305" r:id="rId68"/>
    <p:sldId id="306" r:id="rId69"/>
    <p:sldId id="307" r:id="rId70"/>
    <p:sldId id="308" r:id="rId71"/>
    <p:sldId id="309" r:id="rId72"/>
    <p:sldId id="310" r:id="rId73"/>
    <p:sldId id="311" r:id="rId74"/>
    <p:sldId id="312" r:id="rId75"/>
    <p:sldId id="313" r:id="rId76"/>
    <p:sldId id="314" r:id="rId77"/>
    <p:sldId id="315" r:id="rId78"/>
    <p:sldId id="316" r:id="rId79"/>
    <p:sldId id="317" r:id="rId80"/>
    <p:sldId id="318" r:id="rId81"/>
    <p:sldId id="319" r:id="rId82"/>
    <p:sldId id="320" r:id="rId83"/>
    <p:sldId id="321" r:id="rId84"/>
    <p:sldId id="322" r:id="rId85"/>
    <p:sldId id="323" r:id="rId86"/>
    <p:sldId id="324" r:id="rId87"/>
    <p:sldId id="325" r:id="rId88"/>
    <p:sldId id="326" r:id="rId89"/>
    <p:sldId id="327" r:id="rId90"/>
    <p:sldId id="328" r:id="rId91"/>
    <p:sldId id="329" r:id="rId92"/>
    <p:sldId id="330" r:id="rId93"/>
    <p:sldId id="331" r:id="rId94"/>
    <p:sldId id="332" r:id="rId95"/>
    <p:sldId id="333" r:id="rId96"/>
    <p:sldId id="334" r:id="rId97"/>
    <p:sldId id="335" r:id="rId98"/>
    <p:sldId id="336" r:id="rId99"/>
    <p:sldId id="337" r:id="rId100"/>
    <p:sldId id="338" r:id="rId101"/>
    <p:sldId id="339" r:id="rId102"/>
    <p:sldId id="340" r:id="rId103"/>
    <p:sldId id="341" r:id="rId104"/>
    <p:sldId id="342" r:id="rId105"/>
    <p:sldId id="343" r:id="rId106"/>
    <p:sldId id="344" r:id="rId107"/>
    <p:sldId id="345" r:id="rId108"/>
    <p:sldId id="346" r:id="rId109"/>
    <p:sldId id="347" r:id="rId110"/>
    <p:sldId id="348" r:id="rId111"/>
    <p:sldId id="349" r:id="rId112"/>
    <p:sldId id="350" r:id="rId113"/>
    <p:sldId id="351" r:id="rId114"/>
    <p:sldId id="352" r:id="rId115"/>
    <p:sldId id="353" r:id="rId116"/>
    <p:sldId id="354" r:id="rId117"/>
    <p:sldId id="355" r:id="rId118"/>
    <p:sldId id="356" r:id="rId119"/>
    <p:sldId id="357" r:id="rId120"/>
    <p:sldId id="358" r:id="rId121"/>
    <p:sldId id="359" r:id="rId122"/>
    <p:sldId id="360" r:id="rId123"/>
    <p:sldId id="361" r:id="rId124"/>
    <p:sldId id="362" r:id="rId125"/>
    <p:sldId id="363" r:id="rId126"/>
    <p:sldId id="364" r:id="rId127"/>
    <p:sldId id="365" r:id="rId128"/>
    <p:sldId id="366" r:id="rId129"/>
    <p:sldId id="367" r:id="rId130"/>
    <p:sldId id="368" r:id="rId131"/>
    <p:sldId id="369" r:id="rId132"/>
    <p:sldId id="370" r:id="rId133"/>
    <p:sldId id="371" r:id="rId134"/>
    <p:sldId id="372" r:id="rId135"/>
    <p:sldId id="373" r:id="rId136"/>
    <p:sldId id="374" r:id="rId137"/>
    <p:sldId id="375" r:id="rId138"/>
    <p:sldId id="376" r:id="rId139"/>
    <p:sldId id="377" r:id="rId140"/>
    <p:sldId id="378" r:id="rId141"/>
    <p:sldId id="379" r:id="rId14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Bold" charset="1" panose="02000000000000000000"/>
      <p:regular r:id="rId10"/>
    </p:embeddedFont>
    <p:embeddedFont>
      <p:font typeface="Inter" charset="1" panose="020B0502030000000004"/>
      <p:regular r:id="rId11"/>
    </p:embeddedFont>
    <p:embeddedFont>
      <p:font typeface="Inter Bold" charset="1" panose="020B0802030000000004"/>
      <p:regular r:id="rId12"/>
    </p:embeddedFont>
    <p:embeddedFont>
      <p:font typeface="Inter Italics" charset="1" panose="020B0502030000000004"/>
      <p:regular r:id="rId13"/>
    </p:embeddedFont>
    <p:embeddedFont>
      <p:font typeface="Inter Bold Italics" charset="1" panose="020B0802030000000004"/>
      <p:regular r:id="rId14"/>
    </p:embeddedFont>
    <p:embeddedFont>
      <p:font typeface="Poppins" charset="1" panose="00000500000000000000"/>
      <p:regular r:id="rId15"/>
    </p:embeddedFont>
    <p:embeddedFont>
      <p:font typeface="Poppins Bold" charset="1" panose="00000800000000000000"/>
      <p:regular r:id="rId16"/>
    </p:embeddedFont>
    <p:embeddedFont>
      <p:font typeface="Poppins Italics" charset="1" panose="00000500000000000000"/>
      <p:regular r:id="rId17"/>
    </p:embeddedFont>
    <p:embeddedFont>
      <p:font typeface="Poppins Bold Italics" charset="1" panose="000008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99.xml"/><Relationship Id="rId138" Type="http://schemas.openxmlformats.org/officeDocument/2006/relationships/slide" Target="slides/slide120.xml"/><Relationship Id="rId159" Type="http://schemas.openxmlformats.org/officeDocument/2006/relationships/notesSlide" Target="notesSlides/notesSlide15.xml"/><Relationship Id="rId21" Type="http://schemas.openxmlformats.org/officeDocument/2006/relationships/slide" Target="slides/slide3.xml"/><Relationship Id="rId42" Type="http://schemas.openxmlformats.org/officeDocument/2006/relationships/slide" Target="slides/slide24.xml"/><Relationship Id="rId63" Type="http://schemas.openxmlformats.org/officeDocument/2006/relationships/slide" Target="slides/slide45.xml"/><Relationship Id="rId84" Type="http://schemas.openxmlformats.org/officeDocument/2006/relationships/slide" Target="slides/slide66.xml"/><Relationship Id="rId107" Type="http://schemas.openxmlformats.org/officeDocument/2006/relationships/slide" Target="slides/slide89.xml"/><Relationship Id="rId11" Type="http://schemas.openxmlformats.org/officeDocument/2006/relationships/font" Target="fonts/font11.fntdata"/><Relationship Id="rId128" Type="http://schemas.openxmlformats.org/officeDocument/2006/relationships/slide" Target="slides/slide110.xml"/><Relationship Id="rId149" Type="http://schemas.openxmlformats.org/officeDocument/2006/relationships/notesSlide" Target="notesSlides/notesSlide5.xml"/><Relationship Id="rId32" Type="http://schemas.openxmlformats.org/officeDocument/2006/relationships/slide" Target="slides/slide14.xml"/><Relationship Id="rId53" Type="http://schemas.openxmlformats.org/officeDocument/2006/relationships/slide" Target="slides/slide35.xml"/><Relationship Id="rId74" Type="http://schemas.openxmlformats.org/officeDocument/2006/relationships/slide" Target="slides/slide56.xml"/><Relationship Id="rId160" Type="http://schemas.openxmlformats.org/officeDocument/2006/relationships/notesSlide" Target="notesSlides/notesSlide16.xml"/><Relationship Id="rId5" Type="http://schemas.openxmlformats.org/officeDocument/2006/relationships/tableStyles" Target="tableStyles.xml"/><Relationship Id="rId95" Type="http://schemas.openxmlformats.org/officeDocument/2006/relationships/slide" Target="slides/slide77.xml"/><Relationship Id="rId118" Type="http://schemas.openxmlformats.org/officeDocument/2006/relationships/slide" Target="slides/slide100.xml"/><Relationship Id="rId139" Type="http://schemas.openxmlformats.org/officeDocument/2006/relationships/slide" Target="slides/slide121.xml"/><Relationship Id="rId22" Type="http://schemas.openxmlformats.org/officeDocument/2006/relationships/slide" Target="slides/slide4.xml"/><Relationship Id="rId43" Type="http://schemas.openxmlformats.org/officeDocument/2006/relationships/slide" Target="slides/slide25.xml"/><Relationship Id="rId64" Type="http://schemas.openxmlformats.org/officeDocument/2006/relationships/slide" Target="slides/slide46.xml"/><Relationship Id="rId150" Type="http://schemas.openxmlformats.org/officeDocument/2006/relationships/notesSlide" Target="notesSlides/notesSlide6.xml"/><Relationship Id="rId85" Type="http://schemas.openxmlformats.org/officeDocument/2006/relationships/slide" Target="slides/slide67.xml"/><Relationship Id="rId103" Type="http://schemas.openxmlformats.org/officeDocument/2006/relationships/slide" Target="slides/slide85.xml"/><Relationship Id="rId108" Type="http://schemas.openxmlformats.org/officeDocument/2006/relationships/slide" Target="slides/slide90.xml"/><Relationship Id="rId12" Type="http://schemas.openxmlformats.org/officeDocument/2006/relationships/font" Target="fonts/font12.fntdata"/><Relationship Id="rId124" Type="http://schemas.openxmlformats.org/officeDocument/2006/relationships/slide" Target="slides/slide106.xml"/><Relationship Id="rId129" Type="http://schemas.openxmlformats.org/officeDocument/2006/relationships/slide" Target="slides/slide111.xml"/><Relationship Id="rId17" Type="http://schemas.openxmlformats.org/officeDocument/2006/relationships/font" Target="fonts/font17.fntdata"/><Relationship Id="rId33" Type="http://schemas.openxmlformats.org/officeDocument/2006/relationships/slide" Target="slides/slide15.xml"/><Relationship Id="rId38" Type="http://schemas.openxmlformats.org/officeDocument/2006/relationships/slide" Target="slides/slide20.xml"/><Relationship Id="rId59" Type="http://schemas.openxmlformats.org/officeDocument/2006/relationships/slide" Target="slides/slide41.xml"/><Relationship Id="rId140" Type="http://schemas.openxmlformats.org/officeDocument/2006/relationships/slide" Target="slides/slide122.xml"/><Relationship Id="rId145" Type="http://schemas.openxmlformats.org/officeDocument/2006/relationships/notesSlide" Target="notesSlides/notesSlide1.xml"/><Relationship Id="rId161" Type="http://schemas.openxmlformats.org/officeDocument/2006/relationships/notesSlide" Target="notesSlides/notesSlide17.xml"/><Relationship Id="rId54" Type="http://schemas.openxmlformats.org/officeDocument/2006/relationships/slide" Target="slides/slide36.xml"/><Relationship Id="rId70" Type="http://schemas.openxmlformats.org/officeDocument/2006/relationships/slide" Target="slides/slide52.xml"/><Relationship Id="rId75" Type="http://schemas.openxmlformats.org/officeDocument/2006/relationships/slide" Target="slides/slide57.xml"/><Relationship Id="rId91" Type="http://schemas.openxmlformats.org/officeDocument/2006/relationships/slide" Target="slides/slide73.xml"/><Relationship Id="rId96" Type="http://schemas.openxmlformats.org/officeDocument/2006/relationships/slide" Target="slides/slide78.xml"/><Relationship Id="rId166"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font" Target="fonts/font6.fntdata"/><Relationship Id="rId114" Type="http://schemas.openxmlformats.org/officeDocument/2006/relationships/slide" Target="slides/slide96.xml"/><Relationship Id="rId119" Type="http://schemas.openxmlformats.org/officeDocument/2006/relationships/slide" Target="slides/slide101.xml"/><Relationship Id="rId23" Type="http://schemas.openxmlformats.org/officeDocument/2006/relationships/slide" Target="slides/slide5.xml"/><Relationship Id="rId28" Type="http://schemas.openxmlformats.org/officeDocument/2006/relationships/slide" Target="slides/slide10.xml"/><Relationship Id="rId49" Type="http://schemas.openxmlformats.org/officeDocument/2006/relationships/slide" Target="slides/slide31.xml"/><Relationship Id="rId130" Type="http://schemas.openxmlformats.org/officeDocument/2006/relationships/slide" Target="slides/slide112.xml"/><Relationship Id="rId135" Type="http://schemas.openxmlformats.org/officeDocument/2006/relationships/slide" Target="slides/slide117.xml"/><Relationship Id="rId151" Type="http://schemas.openxmlformats.org/officeDocument/2006/relationships/notesSlide" Target="notesSlides/notesSlide7.xml"/><Relationship Id="rId156" Type="http://schemas.openxmlformats.org/officeDocument/2006/relationships/notesSlide" Target="notesSlides/notesSlide12.xml"/><Relationship Id="rId44" Type="http://schemas.openxmlformats.org/officeDocument/2006/relationships/slide" Target="slides/slide26.xml"/><Relationship Id="rId60" Type="http://schemas.openxmlformats.org/officeDocument/2006/relationships/slide" Target="slides/slide42.xml"/><Relationship Id="rId65" Type="http://schemas.openxmlformats.org/officeDocument/2006/relationships/slide" Target="slides/slide47.xml"/><Relationship Id="rId81" Type="http://schemas.openxmlformats.org/officeDocument/2006/relationships/slide" Target="slides/slide63.xml"/><Relationship Id="rId86" Type="http://schemas.openxmlformats.org/officeDocument/2006/relationships/slide" Target="slides/slide68.xml"/><Relationship Id="rId109" Type="http://schemas.openxmlformats.org/officeDocument/2006/relationships/slide" Target="slides/slide91.xml"/><Relationship Id="rId13" Type="http://schemas.openxmlformats.org/officeDocument/2006/relationships/font" Target="fonts/font13.fntdata"/><Relationship Id="rId18" Type="http://schemas.openxmlformats.org/officeDocument/2006/relationships/font" Target="fonts/font18.fntdata"/><Relationship Id="rId39" Type="http://schemas.openxmlformats.org/officeDocument/2006/relationships/slide" Target="slides/slide21.xml"/><Relationship Id="rId104" Type="http://schemas.openxmlformats.org/officeDocument/2006/relationships/slide" Target="slides/slide86.xml"/><Relationship Id="rId120" Type="http://schemas.openxmlformats.org/officeDocument/2006/relationships/slide" Target="slides/slide102.xml"/><Relationship Id="rId125" Type="http://schemas.openxmlformats.org/officeDocument/2006/relationships/slide" Target="slides/slide107.xml"/><Relationship Id="rId141" Type="http://schemas.openxmlformats.org/officeDocument/2006/relationships/slide" Target="slides/slide123.xml"/><Relationship Id="rId146" Type="http://schemas.openxmlformats.org/officeDocument/2006/relationships/notesSlide" Target="notesSlides/notesSlide2.xml"/><Relationship Id="rId34" Type="http://schemas.openxmlformats.org/officeDocument/2006/relationships/slide" Target="slides/slide16.xml"/><Relationship Id="rId50" Type="http://schemas.openxmlformats.org/officeDocument/2006/relationships/slide" Target="slides/slide32.xml"/><Relationship Id="rId55" Type="http://schemas.openxmlformats.org/officeDocument/2006/relationships/slide" Target="slides/slide37.xml"/><Relationship Id="rId76" Type="http://schemas.openxmlformats.org/officeDocument/2006/relationships/slide" Target="slides/slide58.xml"/><Relationship Id="rId97" Type="http://schemas.openxmlformats.org/officeDocument/2006/relationships/slide" Target="slides/slide79.xml"/><Relationship Id="rId162" Type="http://schemas.openxmlformats.org/officeDocument/2006/relationships/notesSlide" Target="notesSlides/notesSlide18.xml"/><Relationship Id="rId7" Type="http://schemas.openxmlformats.org/officeDocument/2006/relationships/font" Target="fonts/font7.fntdata"/><Relationship Id="rId71" Type="http://schemas.openxmlformats.org/officeDocument/2006/relationships/slide" Target="slides/slide53.xml"/><Relationship Id="rId92" Type="http://schemas.openxmlformats.org/officeDocument/2006/relationships/slide" Target="slides/slide74.xml"/><Relationship Id="rId2" Type="http://schemas.openxmlformats.org/officeDocument/2006/relationships/presProps" Target="presProps.xml"/><Relationship Id="rId29" Type="http://schemas.openxmlformats.org/officeDocument/2006/relationships/slide" Target="slides/slide11.xml"/><Relationship Id="rId110" Type="http://schemas.openxmlformats.org/officeDocument/2006/relationships/slide" Target="slides/slide92.xml"/><Relationship Id="rId115" Type="http://schemas.openxmlformats.org/officeDocument/2006/relationships/slide" Target="slides/slide97.xml"/><Relationship Id="rId131" Type="http://schemas.openxmlformats.org/officeDocument/2006/relationships/slide" Target="slides/slide113.xml"/><Relationship Id="rId136" Type="http://schemas.openxmlformats.org/officeDocument/2006/relationships/slide" Target="slides/slide118.xml"/><Relationship Id="rId157" Type="http://schemas.openxmlformats.org/officeDocument/2006/relationships/notesSlide" Target="notesSlides/notesSlide13.xml"/><Relationship Id="rId24" Type="http://schemas.openxmlformats.org/officeDocument/2006/relationships/slide" Target="slides/slide6.xml"/><Relationship Id="rId40" Type="http://schemas.openxmlformats.org/officeDocument/2006/relationships/slide" Target="slides/slide22.xml"/><Relationship Id="rId45" Type="http://schemas.openxmlformats.org/officeDocument/2006/relationships/slide" Target="slides/slide27.xml"/><Relationship Id="rId66" Type="http://schemas.openxmlformats.org/officeDocument/2006/relationships/slide" Target="slides/slide48.xml"/><Relationship Id="rId87" Type="http://schemas.openxmlformats.org/officeDocument/2006/relationships/slide" Target="slides/slide69.xml"/><Relationship Id="rId152" Type="http://schemas.openxmlformats.org/officeDocument/2006/relationships/notesSlide" Target="notesSlides/notesSlide8.xml"/><Relationship Id="rId61" Type="http://schemas.openxmlformats.org/officeDocument/2006/relationships/slide" Target="slides/slide43.xml"/><Relationship Id="rId82" Type="http://schemas.openxmlformats.org/officeDocument/2006/relationships/slide" Target="slides/slide64.xml"/><Relationship Id="rId19" Type="http://schemas.openxmlformats.org/officeDocument/2006/relationships/slide" Target="slides/slide1.xml"/><Relationship Id="rId100" Type="http://schemas.openxmlformats.org/officeDocument/2006/relationships/slide" Target="slides/slide82.xml"/><Relationship Id="rId105" Type="http://schemas.openxmlformats.org/officeDocument/2006/relationships/slide" Target="slides/slide87.xml"/><Relationship Id="rId126" Type="http://schemas.openxmlformats.org/officeDocument/2006/relationships/slide" Target="slides/slide108.xml"/><Relationship Id="rId14" Type="http://schemas.openxmlformats.org/officeDocument/2006/relationships/font" Target="fonts/font14.fntdata"/><Relationship Id="rId147" Type="http://schemas.openxmlformats.org/officeDocument/2006/relationships/notesSlide" Target="notesSlides/notesSlide3.xml"/><Relationship Id="rId30" Type="http://schemas.openxmlformats.org/officeDocument/2006/relationships/slide" Target="slides/slide12.xml"/><Relationship Id="rId35" Type="http://schemas.openxmlformats.org/officeDocument/2006/relationships/slide" Target="slides/slide17.xml"/><Relationship Id="rId56" Type="http://schemas.openxmlformats.org/officeDocument/2006/relationships/slide" Target="slides/slide38.xml"/><Relationship Id="rId77" Type="http://schemas.openxmlformats.org/officeDocument/2006/relationships/slide" Target="slides/slide59.xml"/><Relationship Id="rId121" Type="http://schemas.openxmlformats.org/officeDocument/2006/relationships/slide" Target="slides/slide103.xml"/><Relationship Id="rId142" Type="http://schemas.openxmlformats.org/officeDocument/2006/relationships/slide" Target="slides/slide124.xml"/><Relationship Id="rId163" Type="http://schemas.openxmlformats.org/officeDocument/2006/relationships/notesSlide" Target="notesSlides/notesSlide19.xml"/><Relationship Id="rId51" Type="http://schemas.openxmlformats.org/officeDocument/2006/relationships/slide" Target="slides/slide33.xml"/><Relationship Id="rId72" Type="http://schemas.openxmlformats.org/officeDocument/2006/relationships/slide" Target="slides/slide54.xml"/><Relationship Id="rId8" Type="http://schemas.openxmlformats.org/officeDocument/2006/relationships/font" Target="fonts/font8.fntdata"/><Relationship Id="rId93" Type="http://schemas.openxmlformats.org/officeDocument/2006/relationships/slide" Target="slides/slide75.xml"/><Relationship Id="rId98" Type="http://schemas.openxmlformats.org/officeDocument/2006/relationships/slide" Target="slides/slide80.xml"/><Relationship Id="rId3" Type="http://schemas.openxmlformats.org/officeDocument/2006/relationships/viewProps" Target="viewProps.xml"/><Relationship Id="rId116" Type="http://schemas.openxmlformats.org/officeDocument/2006/relationships/slide" Target="slides/slide98.xml"/><Relationship Id="rId137" Type="http://schemas.openxmlformats.org/officeDocument/2006/relationships/slide" Target="slides/slide119.xml"/><Relationship Id="rId158" Type="http://schemas.openxmlformats.org/officeDocument/2006/relationships/notesSlide" Target="notesSlides/notesSlide14.xml"/><Relationship Id="rId25" Type="http://schemas.openxmlformats.org/officeDocument/2006/relationships/slide" Target="slides/slide7.xml"/><Relationship Id="rId46" Type="http://schemas.openxmlformats.org/officeDocument/2006/relationships/slide" Target="slides/slide28.xml"/><Relationship Id="rId67" Type="http://schemas.openxmlformats.org/officeDocument/2006/relationships/slide" Target="slides/slide49.xml"/><Relationship Id="rId111" Type="http://schemas.openxmlformats.org/officeDocument/2006/relationships/slide" Target="slides/slide93.xml"/><Relationship Id="rId132" Type="http://schemas.openxmlformats.org/officeDocument/2006/relationships/slide" Target="slides/slide114.xml"/><Relationship Id="rId153" Type="http://schemas.openxmlformats.org/officeDocument/2006/relationships/notesSlide" Target="notesSlides/notesSlide9.xml"/><Relationship Id="rId20" Type="http://schemas.openxmlformats.org/officeDocument/2006/relationships/slide" Target="slides/slide2.xml"/><Relationship Id="rId41" Type="http://schemas.openxmlformats.org/officeDocument/2006/relationships/slide" Target="slides/slide23.xml"/><Relationship Id="rId62" Type="http://schemas.openxmlformats.org/officeDocument/2006/relationships/slide" Target="slides/slide44.xml"/><Relationship Id="rId83" Type="http://schemas.openxmlformats.org/officeDocument/2006/relationships/slide" Target="slides/slide65.xml"/><Relationship Id="rId88" Type="http://schemas.openxmlformats.org/officeDocument/2006/relationships/slide" Target="slides/slide70.xml"/><Relationship Id="rId106" Type="http://schemas.openxmlformats.org/officeDocument/2006/relationships/slide" Target="slides/slide88.xml"/><Relationship Id="rId127" Type="http://schemas.openxmlformats.org/officeDocument/2006/relationships/slide" Target="slides/slide109.xml"/><Relationship Id="rId15" Type="http://schemas.openxmlformats.org/officeDocument/2006/relationships/font" Target="fonts/font15.fntdata"/><Relationship Id="rId36" Type="http://schemas.openxmlformats.org/officeDocument/2006/relationships/slide" Target="slides/slide18.xml"/><Relationship Id="rId57" Type="http://schemas.openxmlformats.org/officeDocument/2006/relationships/slide" Target="slides/slide39.xml"/><Relationship Id="rId10" Type="http://schemas.openxmlformats.org/officeDocument/2006/relationships/font" Target="fonts/font10.fntdata"/><Relationship Id="rId101" Type="http://schemas.openxmlformats.org/officeDocument/2006/relationships/slide" Target="slides/slide83.xml"/><Relationship Id="rId122" Type="http://schemas.openxmlformats.org/officeDocument/2006/relationships/slide" Target="slides/slide104.xml"/><Relationship Id="rId143" Type="http://schemas.openxmlformats.org/officeDocument/2006/relationships/notesMaster" Target="notesMasters/notesMaster1.xml"/><Relationship Id="rId148" Type="http://schemas.openxmlformats.org/officeDocument/2006/relationships/notesSlide" Target="notesSlides/notesSlide4.xml"/><Relationship Id="rId164" Type="http://schemas.openxmlformats.org/officeDocument/2006/relationships/notesSlide" Target="notesSlides/notesSlide20.xml"/><Relationship Id="rId31" Type="http://schemas.openxmlformats.org/officeDocument/2006/relationships/slide" Target="slides/slide13.xml"/><Relationship Id="rId52" Type="http://schemas.openxmlformats.org/officeDocument/2006/relationships/slide" Target="slides/slide34.xml"/><Relationship Id="rId73" Type="http://schemas.openxmlformats.org/officeDocument/2006/relationships/slide" Target="slides/slide55.xml"/><Relationship Id="rId78" Type="http://schemas.openxmlformats.org/officeDocument/2006/relationships/slide" Target="slides/slide60.xml"/><Relationship Id="rId94" Type="http://schemas.openxmlformats.org/officeDocument/2006/relationships/slide" Target="slides/slide76.xml"/><Relationship Id="rId99" Type="http://schemas.openxmlformats.org/officeDocument/2006/relationships/slide" Target="slides/slide81.xml"/><Relationship Id="rId4" Type="http://schemas.openxmlformats.org/officeDocument/2006/relationships/theme" Target="theme/theme1.xml"/><Relationship Id="rId9" Type="http://schemas.openxmlformats.org/officeDocument/2006/relationships/font" Target="fonts/font9.fntdata"/><Relationship Id="rId26" Type="http://schemas.openxmlformats.org/officeDocument/2006/relationships/slide" Target="slides/slide8.xml"/><Relationship Id="rId112" Type="http://schemas.openxmlformats.org/officeDocument/2006/relationships/slide" Target="slides/slide94.xml"/><Relationship Id="rId133" Type="http://schemas.openxmlformats.org/officeDocument/2006/relationships/slide" Target="slides/slide115.xml"/><Relationship Id="rId154" Type="http://schemas.openxmlformats.org/officeDocument/2006/relationships/notesSlide" Target="notesSlides/notesSlide10.xml"/><Relationship Id="rId47" Type="http://schemas.openxmlformats.org/officeDocument/2006/relationships/slide" Target="slides/slide29.xml"/><Relationship Id="rId68" Type="http://schemas.openxmlformats.org/officeDocument/2006/relationships/slide" Target="slides/slide50.xml"/><Relationship Id="rId89" Type="http://schemas.openxmlformats.org/officeDocument/2006/relationships/slide" Target="slides/slide71.xml"/><Relationship Id="rId16" Type="http://schemas.openxmlformats.org/officeDocument/2006/relationships/font" Target="fonts/font16.fntdata"/><Relationship Id="rId102" Type="http://schemas.openxmlformats.org/officeDocument/2006/relationships/slide" Target="slides/slide84.xml"/><Relationship Id="rId123" Type="http://schemas.openxmlformats.org/officeDocument/2006/relationships/slide" Target="slides/slide105.xml"/><Relationship Id="rId144" Type="http://schemas.openxmlformats.org/officeDocument/2006/relationships/theme" Target="theme/theme2.xml"/><Relationship Id="rId37" Type="http://schemas.openxmlformats.org/officeDocument/2006/relationships/slide" Target="slides/slide19.xml"/><Relationship Id="rId58" Type="http://schemas.openxmlformats.org/officeDocument/2006/relationships/slide" Target="slides/slide40.xml"/><Relationship Id="rId79" Type="http://schemas.openxmlformats.org/officeDocument/2006/relationships/slide" Target="slides/slide61.xml"/><Relationship Id="rId90" Type="http://schemas.openxmlformats.org/officeDocument/2006/relationships/slide" Target="slides/slide72.xml"/><Relationship Id="rId165" Type="http://schemas.openxmlformats.org/officeDocument/2006/relationships/customXml" Target="../customXml/item1.xml"/><Relationship Id="rId113" Type="http://schemas.openxmlformats.org/officeDocument/2006/relationships/slide" Target="slides/slide95.xml"/><Relationship Id="rId134" Type="http://schemas.openxmlformats.org/officeDocument/2006/relationships/slide" Target="slides/slide116.xml"/><Relationship Id="rId27" Type="http://schemas.openxmlformats.org/officeDocument/2006/relationships/slide" Target="slides/slide9.xml"/><Relationship Id="rId48" Type="http://schemas.openxmlformats.org/officeDocument/2006/relationships/slide" Target="slides/slide30.xml"/><Relationship Id="rId69" Type="http://schemas.openxmlformats.org/officeDocument/2006/relationships/slide" Target="slides/slide51.xml"/><Relationship Id="rId155" Type="http://schemas.openxmlformats.org/officeDocument/2006/relationships/notesSlide" Target="notesSlides/notesSlide11.xml"/><Relationship Id="rId80" Type="http://schemas.openxmlformats.org/officeDocument/2006/relationships/slide" Target="slides/slide62.xml"/></Relationships>
</file>

<file path=ppt/media/VAFk3R5rGl4.mp4>
</file>

<file path=ppt/media/VAFlGOcyY8k.mp4>
</file>

<file path=ppt/media/VAFlH6OlXco.mp4>
</file>

<file path=ppt/media/VAFlIANQ4rA.mp4>
</file>

<file path=ppt/media/VAFlKCSP5Ag.mp4>
</file>

<file path=ppt/media/image1.jpeg>
</file>

<file path=ppt/media/image10.png>
</file>

<file path=ppt/media/image100.png>
</file>

<file path=ppt/media/image101.svg>
</file>

<file path=ppt/media/image102.jpeg>
</file>

<file path=ppt/media/image103.png>
</file>

<file path=ppt/media/image104.svg>
</file>

<file path=ppt/media/image105.png>
</file>

<file path=ppt/media/image106.png>
</file>

<file path=ppt/media/image107.png>
</file>

<file path=ppt/media/image108.svg>
</file>

<file path=ppt/media/image109.png>
</file>

<file path=ppt/media/image11.svg>
</file>

<file path=ppt/media/image110.svg>
</file>

<file path=ppt/media/image111.png>
</file>

<file path=ppt/media/image112.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jpeg>
</file>

<file path=ppt/media/image26.png>
</file>

<file path=ppt/media/image27.gif>
</file>

<file path=ppt/media/image28.jpeg>
</file>

<file path=ppt/media/image29.png>
</file>

<file path=ppt/media/image3.svg>
</file>

<file path=ppt/media/image30.png>
</file>

<file path=ppt/media/image31.sv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jpeg>
</file>

<file path=ppt/media/image44.jpeg>
</file>

<file path=ppt/media/image45.jpeg>
</file>

<file path=ppt/media/image46.png>
</file>

<file path=ppt/media/image47.jpeg>
</file>

<file path=ppt/media/image48.png>
</file>

<file path=ppt/media/image49.png>
</file>

<file path=ppt/media/image5.svg>
</file>

<file path=ppt/media/image50.jpeg>
</file>

<file path=ppt/media/image51.jpeg>
</file>

<file path=ppt/media/image52.jpeg>
</file>

<file path=ppt/media/image53.jpeg>
</file>

<file path=ppt/media/image54.jpeg>
</file>

<file path=ppt/media/image55.jpeg>
</file>

<file path=ppt/media/image56.png>
</file>

<file path=ppt/media/image57.png>
</file>

<file path=ppt/media/image58.jpeg>
</file>

<file path=ppt/media/image59.png>
</file>

<file path=ppt/media/image6.png>
</file>

<file path=ppt/media/image60.png>
</file>

<file path=ppt/media/image61.png>
</file>

<file path=ppt/media/image62.png>
</file>

<file path=ppt/media/image63.sv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jpe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svg>
</file>

<file path=ppt/media/image90.png>
</file>

<file path=ppt/media/image91.png>
</file>

<file path=ppt/media/image92.png>
</file>

<file path=ppt/media/image93.png>
</file>

<file path=ppt/media/image94.png>
</file>

<file path=ppt/media/image95.png>
</file>

<file path=ppt/media/image96.svg>
</file>

<file path=ppt/media/image97.png>
</file>

<file path=ppt/media/image98.png>
</file>

<file path=ppt/media/image9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6.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7.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8.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9.xml" Type="http://schemas.openxmlformats.org/officeDocument/2006/relationships/slide"/></Relationships>
</file>

<file path=ppt/notesSlides/_rels/notesSlide1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0.xml" Type="http://schemas.openxmlformats.org/officeDocument/2006/relationships/slide"/></Relationships>
</file>

<file path=ppt/notesSlides/_rels/notesSlide1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1.xml" Type="http://schemas.openxmlformats.org/officeDocument/2006/relationships/slide"/></Relationships>
</file>

<file path=ppt/notesSlides/_rels/notesSlide1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3.xml" Type="http://schemas.openxmlformats.org/officeDocument/2006/relationships/slide"/></Relationships>
</file>

<file path=ppt/notesSlides/_rels/notesSlide1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4.xml" Type="http://schemas.openxmlformats.org/officeDocument/2006/relationships/slide"/></Relationships>
</file>

<file path=ppt/notesSlides/_rels/notesSlide1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5.xml" Type="http://schemas.openxmlformats.org/officeDocument/2006/relationships/slide"/></Relationships>
</file>

<file path=ppt/notesSlides/_rels/notesSlide1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6.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2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7.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2.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4.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5.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Pinagsama ung virtual element sa real world environment</a:t>
            </a:r>
          </a:p>
          <a:p>
            <a:r>
              <a:rPr lang="en-US"/>
              <a:t/>
            </a:r>
          </a:p>
          <a:p>
            <a:r>
              <a:rPr lang="en-US"/>
              <a:t>Overlay/Nakapatong</a:t>
            </a:r>
          </a:p>
          <a:p>
            <a:r>
              <a:rPr lang="en-US"/>
              <a:t/>
            </a:r>
          </a:p>
          <a:p>
            <a:r>
              <a:rPr lang="en-US"/>
              <a:t>pwedeng picture siya, video, 3d model.</a:t>
            </a:r>
          </a:p>
          <a:p>
            <a:r>
              <a:rPr lang="en-US"/>
              <a:t/>
            </a:r>
          </a:p>
          <a:p>
            <a:r>
              <a:rPr lang="en-US"/>
              <a:t>interactable siya sa device nga lang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an open-source software library that enables the detection of markers and tracking of physical objects in real-time.</a:t>
            </a:r>
          </a:p>
          <a:p>
            <a:r>
              <a:rPr lang="en-US"/>
              <a:t>(computer vision, image recognition tsaka sensor techonologies)</a:t>
            </a:r>
          </a:p>
          <a:p>
            <a:r>
              <a:rPr lang="en-US"/>
              <a:t/>
            </a:r>
          </a:p>
          <a:p>
            <a:r>
              <a:rPr lang="en-US"/>
              <a:t>(picture)</a:t>
            </a:r>
          </a:p>
          <a:p>
            <a:r>
              <a:rPr lang="en-US"/>
              <a:t/>
            </a:r>
          </a:p>
          <a:p>
            <a:r>
              <a:rPr lang="en-US"/>
              <a:t>combining HMDs and portable computing devices to create a more mobile AR experience.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is developed by Ron Azuma, demonstrating the potential of AR for gaming.</a:t>
            </a:r>
          </a:p>
          <a:p>
            <a:r>
              <a:rPr lang="en-US"/>
              <a:t/>
            </a:r>
          </a:p>
          <a:p>
            <a:r>
              <a:rPr lang="en-US"/>
              <a:t>Head mounted display is Sony Glasstron (800x600 SVGA resolution).</a:t>
            </a:r>
          </a:p>
          <a:p>
            <a:r>
              <a:rPr lang="en-US"/>
              <a:t/>
            </a:r>
          </a:p>
          <a:p>
            <a:r>
              <a:rPr lang="en-US"/>
              <a:t>System weight is 16 kg.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2000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2009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2005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Layar: allowing developers to create AR experiences on smartphones.</a:t>
            </a:r>
          </a:p>
          <a:p>
            <a:r>
              <a:rPr lang="en-US"/>
              <a:t/>
            </a:r>
          </a:p>
          <a:p>
            <a:r>
              <a:rPr lang="en-US"/>
              <a:t>Vuforia: offering computer vision capabilities for marker-based and markerless AR applications.</a:t>
            </a:r>
          </a:p>
          <a:p>
            <a:r>
              <a:rPr lang="en-US"/>
              <a:t/>
            </a:r>
          </a:p>
          <a:p>
            <a:r>
              <a:rPr lang="en-US"/>
              <a:t>an augmented reality software development kit (SDK) for mobile devices that enables the creation of augmented reality applications. It uses computer vision technology to recognize and track planar images and 3D objects in real time.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Google glass is a wearable AR device resembling eyeglasses, capable of displaying information in a hands-free manner.</a:t>
            </a:r>
          </a:p>
          <a:p>
            <a:r>
              <a:rPr lang="en-US"/>
              <a:t/>
            </a:r>
          </a:p>
          <a:p>
            <a:r>
              <a:rPr lang="en-US"/>
              <a:t>Holo Lens is a head-mounted display that combines AR and virtual reality (VR) capabilities, allowing users to interact with virtual objects in the real world.</a:t>
            </a:r>
          </a:p>
          <a:p>
            <a:r>
              <a:rPr lang="en-US"/>
              <a:t/>
            </a:r>
          </a:p>
          <a:p>
            <a:r>
              <a:rPr lang="en-US"/>
              <a:t>Apple Vision Pro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demonstrating the mainstream potential of AR and its ability to blend digital content with the real world.</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ARKit: a framework for developing AR applications on iOS devices, enabling developers to create immersive AR experiences.</a:t>
            </a:r>
          </a:p>
          <a:p>
            <a:r>
              <a:rPr lang="en-US"/>
              <a:t/>
            </a:r>
          </a:p>
          <a:p>
            <a:r>
              <a:rPr lang="en-US"/>
              <a:t>ARCore: a platform for building AR experiences on Android devices, expanding the reach of AR technology.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such as the Magic Leap One and Microsoft HoloLens 2, offer more immersive and realistic AR experiences.</a:t>
            </a:r>
          </a:p>
          <a:p>
            <a:r>
              <a:rPr lang="en-US"/>
              <a:t/>
            </a:r>
          </a:p>
          <a:p>
            <a:r>
              <a:rPr lang="en-US"/>
              <a:t>including healthcare, education, architecture, and retail, enhancing productivity and user experiences.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ung virtual reality simulated ung world environment mismo as in walang halong reality environment o totoong</a:t>
            </a:r>
          </a:p>
          <a:p>
            <a:r>
              <a:rPr lang="en-US"/>
              <a:t/>
            </a:r>
          </a:p>
          <a:p>
            <a:r>
              <a:rPr lang="en-US"/>
              <a:t>syempre alam natin na kailangang ng devices neto tulad ng.... (examples) para madisplay ung mga digital content o virtual elements nga sa totoong buhay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with ongoing research in areas like spatial mapping, gesture recognition, and real-time object tracking.</a:t>
            </a:r>
          </a:p>
          <a:p>
            <a:r>
              <a:rPr lang="en-US"/>
              <a:t/>
            </a:r>
          </a:p>
          <a:p>
            <a:r>
              <a:rPr lang="en-US"/>
              <a:t>5g: promises enhanced connectivity and faster data transfer, enabling more complex and seamless AR experiences.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rely sa advanced computer vision, image recognition tsaka sensor techonologies</a:t>
            </a:r>
          </a:p>
          <a:p>
            <a:r>
              <a:rPr lang="en-US"/>
              <a:t>(markerbased/markerless)</a:t>
            </a:r>
          </a:p>
          <a:p>
            <a:r>
              <a:rPr lang="en-US"/>
              <a:t>correct placing ung mga virtual object sa physicial object sa real life</a:t>
            </a:r>
          </a:p>
          <a:p>
            <a:r>
              <a:rPr lang="en-US"/>
              <a:t/>
            </a:r>
          </a:p>
          <a:p>
            <a:r>
              <a:rPr lang="en-US"/>
              <a:t>dahil nga synchronization ng mga to naperperceive o nakikita natin ung virtual element na un sa totoong buhay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AR na iintegrate na nga siya sa ibat ibang industries tulad ng examples at marami pang iba. </a:t>
            </a:r>
          </a:p>
          <a:p>
            <a:r>
              <a:rPr lang="en-US"/>
              <a:t/>
            </a:r>
          </a:p>
          <a:p>
            <a:r>
              <a:rPr lang="en-US"/>
              <a:t>napakalaki nga ng potential ng ar dahil nga nag offer nga siya ng advantages sa users (examples) na magiging beneficial para sa kanila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So again ung AR pinagsama ung virutal tsaka physical world gamit ung device na may AR capablities </a:t>
            </a:r>
          </a:p>
          <a:p>
            <a:r>
              <a:rPr lang="en-US"/>
              <a:t/>
            </a:r>
          </a:p>
          <a:p>
            <a:r>
              <a:rPr lang="en-US"/>
              <a:t>nakikita nga ni user ung mga virutal elements na nakapatong sa physical world and nakakapag interact nga sila so dahil nga dito nag kakaroon ng (examples: possibilties for...)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Dumaan naman tayo sa brief history ng AR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 University of Salt Lake City in the United States</a:t>
            </a:r>
          </a:p>
          <a:p>
            <a:r>
              <a:rPr lang="en-US"/>
              <a:t/>
            </a:r>
          </a:p>
          <a:p>
            <a:r>
              <a:rPr lang="en-US"/>
              <a:t>wala pa talaga ung term na AR nun pero may nakadevelop na nga ng HMDs/head-mounted display system nung 1960's</a:t>
            </a:r>
          </a:p>
          <a:p>
            <a:r>
              <a:rPr lang="en-US"/>
              <a:t/>
            </a:r>
          </a:p>
          <a:p>
            <a:r>
              <a:rPr lang="en-US"/>
              <a:t>The device was so heavy, it had to be suspended from the ceiling and the user strapped to the device in order to work properly</a:t>
            </a:r>
          </a:p>
          <a:p>
            <a:r>
              <a:rPr lang="en-US"/>
              <a:t/>
            </a:r>
          </a:p>
          <a:p>
            <a:r>
              <a:rPr lang="en-US"/>
              <a:t>The hovering and imposing installation was also the reason, why the device’s name was inspired by Greek mythology – hovering above the users head just as the ‘Sword of Damocles’…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Boeing Computer Service researchers Tom Caudell and David Mizell sila ung nag coin sa term na Augmented Reality bali sila narin nag patent nun</a:t>
            </a:r>
          </a:p>
          <a:p>
            <a:r>
              <a:rPr lang="en-US"/>
              <a:t/>
            </a:r>
          </a:p>
          <a:p>
            <a:r>
              <a:rPr lang="en-US"/>
              <a:t>instruction board para makagawa ng mga aircraft</a:t>
            </a:r>
          </a:p>
          <a:p>
            <a:r>
              <a:rPr lang="en-US"/>
              <a:t/>
            </a:r>
          </a:p>
          <a:p>
            <a:r>
              <a:rPr lang="en-US"/>
              <a:t>outdated na kasi ung paggamit ng instruction board tsaka kailangan mo ng ibat ibang klase nun para makapagbuild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Louis Rosenburg created the AR tool ‘Virtual Fixtures’ at the US Air Force Research Laboratory, a virtual flying training for Air Force pilots. The system allowed military personnel to virtually control and guide machinery to perform tasks like training their US Air Force pilots on safer flying practices.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8.png" Type="http://schemas.openxmlformats.org/officeDocument/2006/relationships/image"/></Relationships>
</file>

<file path=ppt/slides/_rels/slide10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90.png" Type="http://schemas.openxmlformats.org/officeDocument/2006/relationships/image"/></Relationships>
</file>

<file path=ppt/slides/_rels/slide10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10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91.png" Type="http://schemas.openxmlformats.org/officeDocument/2006/relationships/image"/></Relationships>
</file>

<file path=ppt/slides/_rels/slide10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0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10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10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10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10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s>
</file>

<file path=ppt/slides/_rels/slide10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8.png" Type="http://schemas.openxmlformats.org/officeDocument/2006/relationships/image"/></Relationships>
</file>

<file path=ppt/slides/_rels/slide1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_rels/slide1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 Id="rId9" Target="../media/image92.png" Type="http://schemas.openxmlformats.org/officeDocument/2006/relationships/image"/></Relationships>
</file>

<file path=ppt/slides/_rels/slide1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_rels/slide1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1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93.png" Type="http://schemas.openxmlformats.org/officeDocument/2006/relationships/image"/></Relationships>
</file>

<file path=ppt/slides/_rels/slide1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4.png" Type="http://schemas.openxmlformats.org/officeDocument/2006/relationships/image"/><Relationship Id="rId5" Target="../media/image95.png" Type="http://schemas.openxmlformats.org/officeDocument/2006/relationships/image"/><Relationship Id="rId6" Target="../media/image96.svg" Type="http://schemas.openxmlformats.org/officeDocument/2006/relationships/image"/></Relationships>
</file>

<file path=ppt/slides/_rels/slide11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7.png" Type="http://schemas.openxmlformats.org/officeDocument/2006/relationships/image"/><Relationship Id="rId11" Target="../media/image4.png" Type="http://schemas.openxmlformats.org/officeDocument/2006/relationships/image"/><Relationship Id="rId12" Target="../media/image5.svg" Type="http://schemas.openxmlformats.org/officeDocument/2006/relationships/image"/><Relationship Id="rId2" Target="../media/image62.png" Type="http://schemas.openxmlformats.org/officeDocument/2006/relationships/image"/><Relationship Id="rId3" Target="../media/image63.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1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8.png" Type="http://schemas.openxmlformats.org/officeDocument/2006/relationships/image"/><Relationship Id="rId5" Target="../media/image99.png" Type="http://schemas.openxmlformats.org/officeDocument/2006/relationships/image"/></Relationships>
</file>

<file path=ppt/slides/_rels/slide1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0.png" Type="http://schemas.openxmlformats.org/officeDocument/2006/relationships/image"/><Relationship Id="rId5" Target="../media/image101.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2.jpeg" Type="http://schemas.openxmlformats.org/officeDocument/2006/relationships/image"/><Relationship Id="rId5" Target="../media/VAFlKCSP5Ag.mp4" Type="http://schemas.openxmlformats.org/officeDocument/2006/relationships/video"/><Relationship Id="rId6" Target="../media/VAFlKCSP5Ag.mp4" Type="http://schemas.microsoft.com/office/2007/relationships/media"/></Relationships>
</file>

<file path=ppt/slides/_rels/slide1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3.png" Type="http://schemas.openxmlformats.org/officeDocument/2006/relationships/image"/><Relationship Id="rId5" Target="../media/image104.svg" Type="http://schemas.openxmlformats.org/officeDocument/2006/relationships/image"/><Relationship Id="rId6" Target="../media/image105.png" Type="http://schemas.openxmlformats.org/officeDocument/2006/relationships/image"/></Relationships>
</file>

<file path=ppt/slides/_rels/slide1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6.png" Type="http://schemas.openxmlformats.org/officeDocument/2006/relationships/image"/><Relationship Id="rId7" Target="../media/image107.png" Type="http://schemas.openxmlformats.org/officeDocument/2006/relationships/image"/><Relationship Id="rId8" Target="../media/image108.svg" Type="http://schemas.openxmlformats.org/officeDocument/2006/relationships/image"/></Relationships>
</file>

<file path=ppt/slides/_rels/slide1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9.png" Type="http://schemas.openxmlformats.org/officeDocument/2006/relationships/image"/><Relationship Id="rId7" Target="../media/image110.svg" Type="http://schemas.openxmlformats.org/officeDocument/2006/relationships/image"/><Relationship Id="rId8" Target="../media/image111.png" Type="http://schemas.openxmlformats.org/officeDocument/2006/relationships/image"/></Relationships>
</file>

<file path=ppt/slides/_rels/slide12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11" Target="../media/image4.png" Type="http://schemas.openxmlformats.org/officeDocument/2006/relationships/image"/><Relationship Id="rId12" Target="../media/image5.svg" Type="http://schemas.openxmlformats.org/officeDocument/2006/relationships/image"/><Relationship Id="rId2" Target="../media/image112.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6.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5.jpeg" Type="http://schemas.openxmlformats.org/officeDocument/2006/relationships/image"/><Relationship Id="rId6" Target="https://www.youtube.com/watch?v=XPNUmcEOYW0" TargetMode="External" Type="http://schemas.openxmlformats.org/officeDocument/2006/relationships/video"/></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11" Target="../media/image5.svg" Type="http://schemas.openxmlformats.org/officeDocument/2006/relationships/image"/><Relationship Id="rId12" Target="../media/image27.gif" Type="http://schemas.openxmlformats.org/officeDocument/2006/relationships/image"/><Relationship Id="rId2" Target="../notesSlides/notesSlide1.xml" Type="http://schemas.openxmlformats.org/officeDocument/2006/relationships/notesSlide"/><Relationship Id="rId3" Target="../media/image26.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28.jpeg" Type="http://schemas.openxmlformats.org/officeDocument/2006/relationships/image"/><Relationship Id="rId12" Target="../media/image27.gif" Type="http://schemas.openxmlformats.org/officeDocument/2006/relationships/image"/><Relationship Id="rId2" Target="../notesSlides/notesSlide2.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4.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27.gif"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27.gif"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27.gif"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6.png" Type="http://schemas.openxmlformats.org/officeDocument/2006/relationships/image"/><Relationship Id="rId11" Target="../media/image7.svg" Type="http://schemas.openxmlformats.org/officeDocument/2006/relationships/image"/><Relationship Id="rId12" Target="../media/image30.png" Type="http://schemas.openxmlformats.org/officeDocument/2006/relationships/image"/><Relationship Id="rId13" Target="../media/image31.svg" Type="http://schemas.openxmlformats.org/officeDocument/2006/relationships/image"/><Relationship Id="rId14" Target="../media/image4.png" Type="http://schemas.openxmlformats.org/officeDocument/2006/relationships/image"/><Relationship Id="rId15" Target="../media/image5.svg" Type="http://schemas.openxmlformats.org/officeDocument/2006/relationships/image"/><Relationship Id="rId2" Target="../notesSlides/notesSlide6.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29.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11" Target="../media/image5.svg" Type="http://schemas.openxmlformats.org/officeDocument/2006/relationships/image"/><Relationship Id="rId12" Target="../media/image32.jpeg" Type="http://schemas.openxmlformats.org/officeDocument/2006/relationships/image"/><Relationship Id="rId13" Target="../media/VAFk3R5rGl4.mp4" Type="http://schemas.openxmlformats.org/officeDocument/2006/relationships/video"/><Relationship Id="rId14" Target="../media/VAFk3R5rGl4.mp4" Type="http://schemas.microsoft.com/office/2007/relationships/media"/><Relationship Id="rId2" Target="../notesSlides/notesSlide7.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29.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5.jpeg" Type="http://schemas.openxmlformats.org/officeDocument/2006/relationships/image"/><Relationship Id="rId11" Target="https://youtu.be/NtwZXGprxag" TargetMode="External" Type="http://schemas.openxmlformats.org/officeDocument/2006/relationships/video"/><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11" Target="../media/image5.svg" Type="http://schemas.openxmlformats.org/officeDocument/2006/relationships/image"/><Relationship Id="rId12" Target="../media/image32.jpeg" Type="http://schemas.openxmlformats.org/officeDocument/2006/relationships/image"/><Relationship Id="rId13" Target="../media/VAFk3R5rGl4.mp4" Type="http://schemas.openxmlformats.org/officeDocument/2006/relationships/video"/><Relationship Id="rId14" Target="../media/VAFk3R5rGl4.mp4" Type="http://schemas.microsoft.com/office/2007/relationships/media"/><Relationship Id="rId15" Target="../media/image34.png" Type="http://schemas.openxmlformats.org/officeDocument/2006/relationships/image"/><Relationship Id="rId2" Target="../notesSlides/notesSlide8.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33.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11" Target="../media/image5.svg" Type="http://schemas.openxmlformats.org/officeDocument/2006/relationships/image"/><Relationship Id="rId12" Target="../media/image32.jpeg" Type="http://schemas.openxmlformats.org/officeDocument/2006/relationships/image"/><Relationship Id="rId13" Target="../media/VAFk3R5rGl4.mp4" Type="http://schemas.openxmlformats.org/officeDocument/2006/relationships/video"/><Relationship Id="rId14" Target="../media/VAFk3R5rGl4.mp4" Type="http://schemas.microsoft.com/office/2007/relationships/media"/><Relationship Id="rId2" Target="../notesSlides/notesSlide9.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35.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32.jpeg" Type="http://schemas.openxmlformats.org/officeDocument/2006/relationships/image"/><Relationship Id="rId12" Target="../media/VAFk3R5rGl4.mp4" Type="http://schemas.openxmlformats.org/officeDocument/2006/relationships/video"/><Relationship Id="rId13" Target="../media/VAFk3R5rGl4.mp4" Type="http://schemas.microsoft.com/office/2007/relationships/media"/><Relationship Id="rId14" Target="../media/image36.png" Type="http://schemas.openxmlformats.org/officeDocument/2006/relationships/image"/><Relationship Id="rId15" Target="../media/image37.png" Type="http://schemas.openxmlformats.org/officeDocument/2006/relationships/image"/><Relationship Id="rId2" Target="../notesSlides/notesSlide10.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32.jpeg" Type="http://schemas.openxmlformats.org/officeDocument/2006/relationships/image"/><Relationship Id="rId12" Target="../media/VAFk3R5rGl4.mp4" Type="http://schemas.openxmlformats.org/officeDocument/2006/relationships/video"/><Relationship Id="rId13" Target="../media/VAFk3R5rGl4.mp4" Type="http://schemas.microsoft.com/office/2007/relationships/media"/><Relationship Id="rId14" Target="../media/image38.png" Type="http://schemas.openxmlformats.org/officeDocument/2006/relationships/image"/><Relationship Id="rId15" Target="../media/image39.png" Type="http://schemas.openxmlformats.org/officeDocument/2006/relationships/image"/><Relationship Id="rId2" Target="../notesSlides/notesSlide11.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25.jpeg" Type="http://schemas.openxmlformats.org/officeDocument/2006/relationships/image"/><Relationship Id="rId12" Target="https://youtu.be/RiH0IXQQpio" TargetMode="External" Type="http://schemas.openxmlformats.org/officeDocument/2006/relationships/video"/><Relationship Id="rId2" Target="../notesSlides/notesSlide12.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25.jpeg" Type="http://schemas.openxmlformats.org/officeDocument/2006/relationships/image"/><Relationship Id="rId12" Target="https://youtu.be/TX_l7_4zPf0" TargetMode="External" Type="http://schemas.openxmlformats.org/officeDocument/2006/relationships/video"/><Relationship Id="rId2" Target="../notesSlides/notesSlide13.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25.jpeg" Type="http://schemas.openxmlformats.org/officeDocument/2006/relationships/image"/><Relationship Id="rId12" Target="https://youtu.be/HbsCqvzaRso" TargetMode="External" Type="http://schemas.openxmlformats.org/officeDocument/2006/relationships/video"/><Relationship Id="rId2" Target="../notesSlides/notesSlide14.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32.jpeg" Type="http://schemas.openxmlformats.org/officeDocument/2006/relationships/image"/><Relationship Id="rId12" Target="../media/VAFk3R5rGl4.mp4" Type="http://schemas.openxmlformats.org/officeDocument/2006/relationships/video"/><Relationship Id="rId13" Target="../media/VAFk3R5rGl4.mp4" Type="http://schemas.microsoft.com/office/2007/relationships/media"/><Relationship Id="rId14" Target="../media/image40.png" Type="http://schemas.openxmlformats.org/officeDocument/2006/relationships/image"/><Relationship Id="rId15" Target="../media/image41.png" Type="http://schemas.openxmlformats.org/officeDocument/2006/relationships/image"/><Relationship Id="rId2" Target="../notesSlides/notesSlide15.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5.jpeg" Type="http://schemas.openxmlformats.org/officeDocument/2006/relationships/image"/><Relationship Id="rId11" Target="https://youtu.be/ZR4eSmmPCxg" TargetMode="External" Type="http://schemas.openxmlformats.org/officeDocument/2006/relationships/video"/><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3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32.jpeg" Type="http://schemas.openxmlformats.org/officeDocument/2006/relationships/image"/><Relationship Id="rId12" Target="../media/VAFk3R5rGl4.mp4" Type="http://schemas.openxmlformats.org/officeDocument/2006/relationships/video"/><Relationship Id="rId13" Target="../media/VAFk3R5rGl4.mp4" Type="http://schemas.microsoft.com/office/2007/relationships/media"/><Relationship Id="rId14" Target="../media/image42.jpeg" Type="http://schemas.openxmlformats.org/officeDocument/2006/relationships/image"/><Relationship Id="rId15" Target="../media/image43.jpeg" Type="http://schemas.openxmlformats.org/officeDocument/2006/relationships/image"/><Relationship Id="rId2" Target="../notesSlides/notesSlide16.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3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44.jpeg" Type="http://schemas.openxmlformats.org/officeDocument/2006/relationships/image"/><Relationship Id="rId12" Target="../media/image45.jpeg" Type="http://schemas.openxmlformats.org/officeDocument/2006/relationships/image"/><Relationship Id="rId13" Target="../media/VAFlH6OlXco.mp4" Type="http://schemas.openxmlformats.org/officeDocument/2006/relationships/video"/><Relationship Id="rId14" Target="../media/VAFlH6OlXco.mp4" Type="http://schemas.microsoft.com/office/2007/relationships/media"/><Relationship Id="rId2" Target="../notesSlides/notesSlide17.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3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46.png" Type="http://schemas.openxmlformats.org/officeDocument/2006/relationships/image"/><Relationship Id="rId12" Target="../media/image32.jpeg" Type="http://schemas.openxmlformats.org/officeDocument/2006/relationships/image"/><Relationship Id="rId13" Target="../media/VAFk3R5rGl4.mp4" Type="http://schemas.openxmlformats.org/officeDocument/2006/relationships/video"/><Relationship Id="rId14" Target="../media/VAFk3R5rGl4.mp4" Type="http://schemas.microsoft.com/office/2007/relationships/media"/><Relationship Id="rId2" Target="../notesSlides/notesSlide18.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3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32.jpeg" Type="http://schemas.openxmlformats.org/officeDocument/2006/relationships/image"/><Relationship Id="rId12" Target="../media/VAFk3R5rGl4.mp4" Type="http://schemas.openxmlformats.org/officeDocument/2006/relationships/video"/><Relationship Id="rId13" Target="../media/VAFk3R5rGl4.mp4" Type="http://schemas.microsoft.com/office/2007/relationships/media"/><Relationship Id="rId14" Target="../media/image47.jpeg" Type="http://schemas.openxmlformats.org/officeDocument/2006/relationships/image"/><Relationship Id="rId15" Target="../media/VAFlIANQ4rA.mp4" Type="http://schemas.openxmlformats.org/officeDocument/2006/relationships/video"/><Relationship Id="rId16" Target="../media/VAFlIANQ4rA.mp4" Type="http://schemas.microsoft.com/office/2007/relationships/media"/><Relationship Id="rId2" Target="../notesSlides/notesSlide19.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3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32.jpeg" Type="http://schemas.openxmlformats.org/officeDocument/2006/relationships/image"/><Relationship Id="rId12" Target="../media/VAFk3R5rGl4.mp4" Type="http://schemas.openxmlformats.org/officeDocument/2006/relationships/video"/><Relationship Id="rId13" Target="../media/VAFk3R5rGl4.mp4" Type="http://schemas.microsoft.com/office/2007/relationships/media"/><Relationship Id="rId14" Target="../media/image48.png" Type="http://schemas.openxmlformats.org/officeDocument/2006/relationships/image"/><Relationship Id="rId2" Target="../notesSlides/notesSlide20.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3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s>
</file>

<file path=ppt/slides/_rels/slide3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49.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png" Type="http://schemas.openxmlformats.org/officeDocument/2006/relationships/image"/></Relationships>
</file>

<file path=ppt/slides/_rels/slide4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50.jpeg" Type="http://schemas.openxmlformats.org/officeDocument/2006/relationships/image"/></Relationships>
</file>

<file path=ppt/slides/_rels/slide4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51.jpeg" Type="http://schemas.openxmlformats.org/officeDocument/2006/relationships/image"/><Relationship Id="rId7" Target="../media/image52.jpeg" Type="http://schemas.openxmlformats.org/officeDocument/2006/relationships/image"/></Relationships>
</file>

<file path=ppt/slides/_rels/slide4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53.jpeg" Type="http://schemas.openxmlformats.org/officeDocument/2006/relationships/image"/><Relationship Id="rId7" Target="../media/image54.jpeg" Type="http://schemas.openxmlformats.org/officeDocument/2006/relationships/image"/></Relationships>
</file>

<file path=ppt/slides/_rels/slide4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55.jpeg" Type="http://schemas.openxmlformats.org/officeDocument/2006/relationships/image"/></Relationships>
</file>

<file path=ppt/slides/_rels/slide4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4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6.png" Type="http://schemas.openxmlformats.org/officeDocument/2006/relationships/image"/></Relationships>
</file>

<file path=ppt/slides/_rels/slide4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7.png" Type="http://schemas.openxmlformats.org/officeDocument/2006/relationships/image"/></Relationships>
</file>

<file path=ppt/slides/_rels/slide4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6.png" Type="http://schemas.openxmlformats.org/officeDocument/2006/relationships/image"/><Relationship Id="rId11" Target="../media/image7.svg" Type="http://schemas.openxmlformats.org/officeDocument/2006/relationships/image"/><Relationship Id="rId2" Target="../media/image58.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59.png" Type="http://schemas.openxmlformats.org/officeDocument/2006/relationships/image"/></Relationships>
</file>

<file path=ppt/slides/_rels/slide48.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0.pn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4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6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png" Type="http://schemas.openxmlformats.org/officeDocument/2006/relationships/image"/></Relationships>
</file>

<file path=ppt/slides/_rels/slide50.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61.pn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5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64.png" Type="http://schemas.openxmlformats.org/officeDocument/2006/relationships/image"/><Relationship Id="rId11" Target="../media/image4.png" Type="http://schemas.openxmlformats.org/officeDocument/2006/relationships/image"/><Relationship Id="rId12" Target="../media/image5.svg" Type="http://schemas.openxmlformats.org/officeDocument/2006/relationships/image"/><Relationship Id="rId2" Target="../media/image62.png" Type="http://schemas.openxmlformats.org/officeDocument/2006/relationships/image"/><Relationship Id="rId3" Target="../media/image63.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5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5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65.pn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5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11" Target="../media/image66.png" Type="http://schemas.openxmlformats.org/officeDocument/2006/relationships/image"/><Relationship Id="rId2" Target="../media/image58.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6.png" Type="http://schemas.openxmlformats.org/officeDocument/2006/relationships/image"/></Relationships>
</file>

<file path=ppt/slides/_rels/slide5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11" Target="../media/image5.svg" Type="http://schemas.openxmlformats.org/officeDocument/2006/relationships/image"/><Relationship Id="rId12" Target="../media/image67.png" Type="http://schemas.openxmlformats.org/officeDocument/2006/relationships/image"/><Relationship Id="rId2" Target="../media/image62.png" Type="http://schemas.openxmlformats.org/officeDocument/2006/relationships/image"/><Relationship Id="rId3" Target="../media/image63.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5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8.png" Type="http://schemas.openxmlformats.org/officeDocument/2006/relationships/image"/></Relationships>
</file>

<file path=ppt/slides/_rels/slide5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9.png" Type="http://schemas.openxmlformats.org/officeDocument/2006/relationships/image"/></Relationships>
</file>

<file path=ppt/slides/_rels/slide5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5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70.pn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s>
</file>

<file path=ppt/slides/_rels/slide6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s>
</file>

<file path=ppt/slides/_rels/slide6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6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71.png" Type="http://schemas.openxmlformats.org/officeDocument/2006/relationships/image"/></Relationships>
</file>

<file path=ppt/slides/_rels/slide63.xml.rels><?xml version="1.0" encoding="UTF-8" standalone="no"?><Relationships xmlns="http://schemas.openxmlformats.org/package/2006/relationships"><Relationship Id="rId1" Target="../slideLayouts/slideLayout7.xml" Type="http://schemas.openxmlformats.org/officeDocument/2006/relationships/slideLayout"/><Relationship Id="rId10" Target="../media/VAFlGOcyY8k.mp4" Type="http://schemas.openxmlformats.org/officeDocument/2006/relationships/video"/><Relationship Id="rId11" Target="../media/VAFlGOcyY8k.mp4" Type="http://schemas.microsoft.com/office/2007/relationships/media"/><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72.jpeg" Type="http://schemas.openxmlformats.org/officeDocument/2006/relationships/image"/></Relationships>
</file>

<file path=ppt/slides/_rels/slide6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73.png" Type="http://schemas.openxmlformats.org/officeDocument/2006/relationships/image"/></Relationships>
</file>

<file path=ppt/slides/_rels/slide6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6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74.png" Type="http://schemas.openxmlformats.org/officeDocument/2006/relationships/image"/></Relationships>
</file>

<file path=ppt/slides/_rels/slide6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75.png" Type="http://schemas.openxmlformats.org/officeDocument/2006/relationships/image"/></Relationships>
</file>

<file path=ppt/slides/_rels/slide6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76.png" Type="http://schemas.openxmlformats.org/officeDocument/2006/relationships/image"/></Relationships>
</file>

<file path=ppt/slides/_rels/slide6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7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s>
</file>

<file path=ppt/slides/_rels/slide7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7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78.png" Type="http://schemas.openxmlformats.org/officeDocument/2006/relationships/image"/></Relationships>
</file>

<file path=ppt/slides/_rels/slide7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7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79.png" Type="http://schemas.openxmlformats.org/officeDocument/2006/relationships/image"/></Relationships>
</file>

<file path=ppt/slides/_rels/slide7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s>
</file>

<file path=ppt/slides/_rels/slide7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7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7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s>
</file>

<file path=ppt/slides/_rels/slide7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7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8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8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8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1.png" Type="http://schemas.openxmlformats.org/officeDocument/2006/relationships/image"/></Relationships>
</file>

<file path=ppt/slides/_rels/slide8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8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2.png" Type="http://schemas.openxmlformats.org/officeDocument/2006/relationships/image"/></Relationships>
</file>

<file path=ppt/slides/_rels/slide8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8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3.png" Type="http://schemas.openxmlformats.org/officeDocument/2006/relationships/image"/></Relationships>
</file>

<file path=ppt/slides/_rels/slide8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8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4.png" Type="http://schemas.openxmlformats.org/officeDocument/2006/relationships/image"/></Relationships>
</file>

<file path=ppt/slides/_rels/slide8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9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5.png" Type="http://schemas.openxmlformats.org/officeDocument/2006/relationships/image"/></Relationships>
</file>

<file path=ppt/slides/_rels/slide9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9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6.png" Type="http://schemas.openxmlformats.org/officeDocument/2006/relationships/image"/></Relationships>
</file>

<file path=ppt/slides/_rels/slide9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9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7.png" Type="http://schemas.openxmlformats.org/officeDocument/2006/relationships/image"/></Relationships>
</file>

<file path=ppt/slides/_rels/slide9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9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8.png" Type="http://schemas.openxmlformats.org/officeDocument/2006/relationships/image"/></Relationships>
</file>

<file path=ppt/slides/_rels/slide9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_rels/slide9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 Id="rId9" Target="../media/image89.png" Type="http://schemas.openxmlformats.org/officeDocument/2006/relationships/image"/></Relationships>
</file>

<file path=ppt/slides/_rels/slide9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27.gif"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2601885" y="1178928"/>
            <a:ext cx="13084230" cy="7359879"/>
          </a:xfrm>
          <a:custGeom>
            <a:avLst/>
            <a:gdLst/>
            <a:ahLst/>
            <a:cxnLst/>
            <a:rect r="r" b="b" t="t" l="l"/>
            <a:pathLst>
              <a:path h="7359879" w="13084230">
                <a:moveTo>
                  <a:pt x="0" y="0"/>
                </a:moveTo>
                <a:lnTo>
                  <a:pt x="13084230" y="0"/>
                </a:lnTo>
                <a:lnTo>
                  <a:pt x="13084230" y="7359879"/>
                </a:lnTo>
                <a:lnTo>
                  <a:pt x="0" y="7359879"/>
                </a:lnTo>
                <a:lnTo>
                  <a:pt x="0" y="0"/>
                </a:lnTo>
                <a:close/>
              </a:path>
            </a:pathLst>
          </a:custGeom>
          <a:blipFill>
            <a:blip r:embed="rId8"/>
            <a:stretch>
              <a:fillRect l="0" t="0" r="0" b="0"/>
            </a:stretch>
          </a:blipFill>
        </p:spPr>
      </p:sp>
      <p:sp>
        <p:nvSpPr>
          <p:cNvPr name="TextBox 8" id="8"/>
          <p:cNvSpPr txBox="true"/>
          <p:nvPr/>
        </p:nvSpPr>
        <p:spPr>
          <a:xfrm rot="0">
            <a:off x="1989581" y="7393893"/>
            <a:ext cx="14343425" cy="2893107"/>
          </a:xfrm>
          <a:prstGeom prst="rect">
            <a:avLst/>
          </a:prstGeom>
        </p:spPr>
        <p:txBody>
          <a:bodyPr anchor="t" rtlCol="false" tIns="0" lIns="0" bIns="0" rIns="0">
            <a:spAutoFit/>
          </a:bodyPr>
          <a:lstStyle/>
          <a:p>
            <a:pPr>
              <a:lnSpc>
                <a:spcPts val="23514"/>
              </a:lnSpc>
              <a:spcBef>
                <a:spcPct val="0"/>
              </a:spcBef>
            </a:pPr>
            <a:r>
              <a:rPr lang="en-US" sz="16796">
                <a:solidFill>
                  <a:srgbClr val="F3BE66"/>
                </a:solidFill>
                <a:latin typeface="Inter Bold"/>
              </a:rPr>
              <a:t>_ _ _ _ _ _ _   _ _</a:t>
            </a:r>
          </a:p>
        </p:txBody>
      </p:sp>
    </p:spTree>
  </p:cSld>
  <p:clrMapOvr>
    <a:masterClrMapping/>
  </p:clrMapOvr>
</p:sld>
</file>

<file path=ppt/slides/slide10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548501" y="2141663"/>
            <a:ext cx="13190999" cy="6525147"/>
          </a:xfrm>
          <a:custGeom>
            <a:avLst/>
            <a:gdLst/>
            <a:ahLst/>
            <a:cxnLst/>
            <a:rect r="r" b="b" t="t" l="l"/>
            <a:pathLst>
              <a:path h="6525147" w="13190999">
                <a:moveTo>
                  <a:pt x="0" y="0"/>
                </a:moveTo>
                <a:lnTo>
                  <a:pt x="13190998" y="0"/>
                </a:lnTo>
                <a:lnTo>
                  <a:pt x="13190998" y="6525147"/>
                </a:lnTo>
                <a:lnTo>
                  <a:pt x="0" y="6525147"/>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65083" y="942975"/>
            <a:ext cx="17834806" cy="1446617"/>
          </a:xfrm>
          <a:prstGeom prst="rect">
            <a:avLst/>
          </a:prstGeom>
        </p:spPr>
        <p:txBody>
          <a:bodyPr anchor="t" rtlCol="false" tIns="0" lIns="0" bIns="0" rIns="0">
            <a:spAutoFit/>
          </a:bodyPr>
          <a:lstStyle/>
          <a:p>
            <a:pPr>
              <a:lnSpc>
                <a:spcPts val="5840"/>
              </a:lnSpc>
            </a:pPr>
            <a:r>
              <a:rPr lang="en-US" sz="4171">
                <a:solidFill>
                  <a:srgbClr val="F3BE66"/>
                </a:solidFill>
                <a:latin typeface="Inter Bold"/>
              </a:rPr>
              <a:t>11. Architecture and Design</a:t>
            </a:r>
          </a:p>
          <a:p>
            <a:pPr>
              <a:lnSpc>
                <a:spcPts val="5840"/>
              </a:lnSpc>
              <a:spcBef>
                <a:spcPct val="0"/>
              </a:spcBef>
            </a:pPr>
          </a:p>
        </p:txBody>
      </p:sp>
    </p:spTree>
  </p:cSld>
  <p:clrMapOvr>
    <a:masterClrMapping/>
  </p:clrMapOvr>
</p:sld>
</file>

<file path=ppt/slides/slide10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1472652"/>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12. Aerospace and Defense</a:t>
            </a:r>
          </a:p>
          <a:p>
            <a:pPr algn="just">
              <a:lnSpc>
                <a:spcPts val="5980"/>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3182287"/>
          </a:xfrm>
          <a:prstGeom prst="rect">
            <a:avLst/>
          </a:prstGeom>
        </p:spPr>
        <p:txBody>
          <a:bodyPr anchor="t" rtlCol="false" tIns="0" lIns="0" bIns="0" rIns="0">
            <a:spAutoFit/>
          </a:bodyPr>
          <a:lstStyle/>
          <a:p>
            <a:pPr algn="just">
              <a:lnSpc>
                <a:spcPts val="6248"/>
              </a:lnSpc>
            </a:pPr>
          </a:p>
          <a:p>
            <a:pPr algn="just">
              <a:lnSpc>
                <a:spcPts val="6248"/>
              </a:lnSpc>
              <a:spcBef>
                <a:spcPct val="0"/>
              </a:spcBef>
            </a:pPr>
            <a:r>
              <a:rPr lang="en-US" sz="4463">
                <a:solidFill>
                  <a:srgbClr val="FFFFFF"/>
                </a:solidFill>
                <a:latin typeface="Poppins"/>
              </a:rPr>
              <a:t>AR (Augmented Reality) technology is finding applications in the aerospace and defense industries, enhancing training, maintenance, and situational awareness</a:t>
            </a:r>
          </a:p>
        </p:txBody>
      </p:sp>
    </p:spTree>
  </p:cSld>
  <p:clrMapOvr>
    <a:masterClrMapping/>
  </p:clrMapOvr>
</p:sld>
</file>

<file path=ppt/slides/slide10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3053909" y="1748887"/>
            <a:ext cx="11866598" cy="7677689"/>
          </a:xfrm>
          <a:custGeom>
            <a:avLst/>
            <a:gdLst/>
            <a:ahLst/>
            <a:cxnLst/>
            <a:rect r="r" b="b" t="t" l="l"/>
            <a:pathLst>
              <a:path h="7677689" w="11866598">
                <a:moveTo>
                  <a:pt x="0" y="0"/>
                </a:moveTo>
                <a:lnTo>
                  <a:pt x="11866598" y="0"/>
                </a:lnTo>
                <a:lnTo>
                  <a:pt x="11866598" y="7677689"/>
                </a:lnTo>
                <a:lnTo>
                  <a:pt x="0" y="7677689"/>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65083" y="942975"/>
            <a:ext cx="17834806" cy="1446617"/>
          </a:xfrm>
          <a:prstGeom prst="rect">
            <a:avLst/>
          </a:prstGeom>
        </p:spPr>
        <p:txBody>
          <a:bodyPr anchor="t" rtlCol="false" tIns="0" lIns="0" bIns="0" rIns="0">
            <a:spAutoFit/>
          </a:bodyPr>
          <a:lstStyle/>
          <a:p>
            <a:pPr>
              <a:lnSpc>
                <a:spcPts val="5840"/>
              </a:lnSpc>
            </a:pPr>
            <a:r>
              <a:rPr lang="en-US" sz="4171">
                <a:solidFill>
                  <a:srgbClr val="F3BE66"/>
                </a:solidFill>
                <a:latin typeface="Inter Bold"/>
              </a:rPr>
              <a:t>12. Aerospace and Defense</a:t>
            </a:r>
          </a:p>
          <a:p>
            <a:pPr>
              <a:lnSpc>
                <a:spcPts val="5840"/>
              </a:lnSpc>
              <a:spcBef>
                <a:spcPct val="0"/>
              </a:spcBef>
            </a:pPr>
          </a:p>
        </p:txBody>
      </p:sp>
    </p:spTree>
  </p:cSld>
  <p:clrMapOvr>
    <a:masterClrMapping/>
  </p:clrMapOvr>
</p:sld>
</file>

<file path=ppt/slides/slide10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838714"/>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884053" y="632389"/>
            <a:ext cx="2519894" cy="792621"/>
          </a:xfrm>
          <a:custGeom>
            <a:avLst/>
            <a:gdLst/>
            <a:ahLst/>
            <a:cxnLst/>
            <a:rect r="r" b="b" t="t" l="l"/>
            <a:pathLst>
              <a:path h="792621" w="2519894">
                <a:moveTo>
                  <a:pt x="0" y="0"/>
                </a:moveTo>
                <a:lnTo>
                  <a:pt x="2519894" y="0"/>
                </a:lnTo>
                <a:lnTo>
                  <a:pt x="2519894" y="792622"/>
                </a:lnTo>
                <a:lnTo>
                  <a:pt x="0" y="79262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720914" y="2866612"/>
            <a:ext cx="16846172" cy="5876836"/>
          </a:xfrm>
          <a:prstGeom prst="rect">
            <a:avLst/>
          </a:prstGeom>
        </p:spPr>
        <p:txBody>
          <a:bodyPr anchor="t" rtlCol="false" tIns="0" lIns="0" bIns="0" rIns="0">
            <a:spAutoFit/>
          </a:bodyPr>
          <a:lstStyle/>
          <a:p>
            <a:pPr algn="ctr">
              <a:lnSpc>
                <a:spcPts val="11711"/>
              </a:lnSpc>
            </a:pPr>
            <a:r>
              <a:rPr lang="en-US" sz="8365">
                <a:solidFill>
                  <a:srgbClr val="FFFFFF"/>
                </a:solidFill>
                <a:latin typeface="Inter Bold"/>
              </a:rPr>
              <a:t>CHALLENGES </a:t>
            </a:r>
          </a:p>
          <a:p>
            <a:pPr algn="ctr">
              <a:lnSpc>
                <a:spcPts val="11711"/>
              </a:lnSpc>
            </a:pPr>
            <a:r>
              <a:rPr lang="en-US" sz="8365">
                <a:solidFill>
                  <a:srgbClr val="FFFFFF"/>
                </a:solidFill>
                <a:latin typeface="Inter Bold"/>
              </a:rPr>
              <a:t>AND </a:t>
            </a:r>
          </a:p>
          <a:p>
            <a:pPr algn="ctr">
              <a:lnSpc>
                <a:spcPts val="11711"/>
              </a:lnSpc>
            </a:pPr>
            <a:r>
              <a:rPr lang="en-US" sz="8365">
                <a:solidFill>
                  <a:srgbClr val="FFFFFF"/>
                </a:solidFill>
                <a:latin typeface="Inter Bold"/>
              </a:rPr>
              <a:t>FUTURE DIRECTIONS</a:t>
            </a:r>
          </a:p>
          <a:p>
            <a:pPr algn="ctr">
              <a:lnSpc>
                <a:spcPts val="11711"/>
              </a:lnSpc>
              <a:spcBef>
                <a:spcPct val="0"/>
              </a:spcBef>
            </a:pPr>
          </a:p>
        </p:txBody>
      </p:sp>
    </p:spTree>
  </p:cSld>
  <p:clrMapOvr>
    <a:masterClrMapping/>
  </p:clrMapOvr>
</p:sld>
</file>

<file path=ppt/slides/slide10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2258306" y="237723"/>
            <a:ext cx="15239859" cy="1552371"/>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TECHNICAL CHALLENGES</a:t>
            </a:r>
          </a:p>
        </p:txBody>
      </p:sp>
      <p:sp>
        <p:nvSpPr>
          <p:cNvPr name="TextBox 9" id="9"/>
          <p:cNvSpPr txBox="true"/>
          <p:nvPr/>
        </p:nvSpPr>
        <p:spPr>
          <a:xfrm rot="0">
            <a:off x="720914" y="2370080"/>
            <a:ext cx="16846172" cy="8716312"/>
          </a:xfrm>
          <a:prstGeom prst="rect">
            <a:avLst/>
          </a:prstGeom>
        </p:spPr>
        <p:txBody>
          <a:bodyPr anchor="t" rtlCol="false" tIns="0" lIns="0" bIns="0" rIns="0">
            <a:spAutoFit/>
          </a:bodyPr>
          <a:lstStyle/>
          <a:p>
            <a:pPr algn="just">
              <a:lnSpc>
                <a:spcPts val="6248"/>
              </a:lnSpc>
            </a:pPr>
            <a:r>
              <a:rPr lang="en-US" sz="4463">
                <a:solidFill>
                  <a:srgbClr val="FFFFFF"/>
                </a:solidFill>
                <a:latin typeface="Poppins"/>
              </a:rPr>
              <a:t>They have many fields to use AR technology and adequate financial resources to invest in. To name a few, here are some projects for which they can use AR:</a:t>
            </a:r>
          </a:p>
          <a:p>
            <a:pPr algn="just">
              <a:lnSpc>
                <a:spcPts val="6248"/>
              </a:lnSpc>
            </a:pPr>
          </a:p>
          <a:p>
            <a:pPr algn="just" marL="963583" indent="-481792" lvl="1">
              <a:lnSpc>
                <a:spcPts val="6248"/>
              </a:lnSpc>
              <a:buFont typeface="Arial"/>
              <a:buChar char="•"/>
            </a:pPr>
            <a:r>
              <a:rPr lang="en-US" sz="4463">
                <a:solidFill>
                  <a:srgbClr val="FFFFFF"/>
                </a:solidFill>
                <a:latin typeface="Poppins"/>
              </a:rPr>
              <a:t>V</a:t>
            </a:r>
            <a:r>
              <a:rPr lang="en-US" sz="4463">
                <a:solidFill>
                  <a:srgbClr val="FFFFFF"/>
                </a:solidFill>
                <a:latin typeface="Poppins"/>
              </a:rPr>
              <a:t>isualization of hidden infrastructure</a:t>
            </a:r>
          </a:p>
          <a:p>
            <a:pPr algn="just" marL="963583" indent="-481792" lvl="1">
              <a:lnSpc>
                <a:spcPts val="6248"/>
              </a:lnSpc>
              <a:buFont typeface="Arial"/>
              <a:buChar char="•"/>
            </a:pPr>
            <a:r>
              <a:rPr lang="en-US" sz="4463">
                <a:solidFill>
                  <a:srgbClr val="FFFFFF"/>
                </a:solidFill>
                <a:latin typeface="Poppins"/>
              </a:rPr>
              <a:t>Ch</a:t>
            </a:r>
            <a:r>
              <a:rPr lang="en-US" sz="4463">
                <a:solidFill>
                  <a:srgbClr val="FFFFFF"/>
                </a:solidFill>
                <a:latin typeface="Poppins"/>
              </a:rPr>
              <a:t>ecking discrepancy</a:t>
            </a:r>
          </a:p>
          <a:p>
            <a:pPr algn="just" marL="963583" indent="-481792" lvl="1">
              <a:lnSpc>
                <a:spcPts val="6248"/>
              </a:lnSpc>
              <a:buFont typeface="Arial"/>
              <a:buChar char="•"/>
            </a:pPr>
            <a:r>
              <a:rPr lang="en-US" sz="4463">
                <a:solidFill>
                  <a:srgbClr val="FFFFFF"/>
                </a:solidFill>
                <a:latin typeface="Poppins"/>
              </a:rPr>
              <a:t>Proof of concept for construction projects</a:t>
            </a:r>
          </a:p>
          <a:p>
            <a:pPr algn="just" marL="963583" indent="-481792" lvl="1">
              <a:lnSpc>
                <a:spcPts val="6248"/>
              </a:lnSpc>
              <a:buFont typeface="Arial"/>
              <a:buChar char="•"/>
            </a:pPr>
            <a:r>
              <a:rPr lang="en-US" sz="4463">
                <a:solidFill>
                  <a:srgbClr val="FFFFFF"/>
                </a:solidFill>
                <a:latin typeface="Poppins"/>
              </a:rPr>
              <a:t>Ma</a:t>
            </a:r>
            <a:r>
              <a:rPr lang="en-US" sz="4463">
                <a:solidFill>
                  <a:srgbClr val="FFFFFF"/>
                </a:solidFill>
                <a:latin typeface="Poppins"/>
              </a:rPr>
              <a:t>intenance instructions</a:t>
            </a:r>
          </a:p>
          <a:p>
            <a:pPr algn="just" marL="963583" indent="-481792" lvl="1">
              <a:lnSpc>
                <a:spcPts val="6248"/>
              </a:lnSpc>
              <a:buFont typeface="Arial"/>
              <a:buChar char="•"/>
            </a:pPr>
            <a:r>
              <a:rPr lang="en-US" sz="4463">
                <a:solidFill>
                  <a:srgbClr val="FFFFFF"/>
                </a:solidFill>
                <a:latin typeface="Poppins"/>
              </a:rPr>
              <a:t>M</a:t>
            </a:r>
            <a:r>
              <a:rPr lang="en-US" sz="4463">
                <a:solidFill>
                  <a:srgbClr val="FFFFFF"/>
                </a:solidFill>
                <a:latin typeface="Poppins"/>
              </a:rPr>
              <a:t>onitoring construction progress</a:t>
            </a:r>
          </a:p>
          <a:p>
            <a:pPr algn="just">
              <a:lnSpc>
                <a:spcPts val="6248"/>
              </a:lnSpc>
            </a:pPr>
          </a:p>
          <a:p>
            <a:pPr algn="just">
              <a:lnSpc>
                <a:spcPts val="6248"/>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10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2258306" y="237723"/>
            <a:ext cx="15239859" cy="1552371"/>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TECHNICAL CHALLENGES</a:t>
            </a:r>
          </a:p>
        </p:txBody>
      </p:sp>
      <p:sp>
        <p:nvSpPr>
          <p:cNvPr name="TextBox 9" id="9"/>
          <p:cNvSpPr txBox="true"/>
          <p:nvPr/>
        </p:nvSpPr>
        <p:spPr>
          <a:xfrm rot="0">
            <a:off x="651992" y="1656744"/>
            <a:ext cx="16846172" cy="9506887"/>
          </a:xfrm>
          <a:prstGeom prst="rect">
            <a:avLst/>
          </a:prstGeom>
        </p:spPr>
        <p:txBody>
          <a:bodyPr anchor="t" rtlCol="false" tIns="0" lIns="0" bIns="0" rIns="0">
            <a:spAutoFit/>
          </a:bodyPr>
          <a:lstStyle/>
          <a:p>
            <a:pPr algn="just">
              <a:lnSpc>
                <a:spcPts val="6248"/>
              </a:lnSpc>
            </a:pPr>
            <a:r>
              <a:rPr lang="en-US" sz="4463">
                <a:solidFill>
                  <a:srgbClr val="FFFFFF"/>
                </a:solidFill>
                <a:latin typeface="Poppins Bold"/>
              </a:rPr>
              <a:t>1. Lack of Proven Business Models</a:t>
            </a:r>
          </a:p>
          <a:p>
            <a:pPr algn="just">
              <a:lnSpc>
                <a:spcPts val="6248"/>
              </a:lnSpc>
            </a:pPr>
          </a:p>
          <a:p>
            <a:pPr algn="just">
              <a:lnSpc>
                <a:spcPts val="6248"/>
              </a:lnSpc>
            </a:pPr>
            <a:r>
              <a:rPr lang="en-US" sz="4463">
                <a:solidFill>
                  <a:srgbClr val="FFFFFF"/>
                </a:solidFill>
                <a:latin typeface="Poppins"/>
              </a:rPr>
              <a:t>To name a few, here are some projects for which they can use AR:</a:t>
            </a:r>
          </a:p>
          <a:p>
            <a:pPr algn="just">
              <a:lnSpc>
                <a:spcPts val="6248"/>
              </a:lnSpc>
            </a:pPr>
          </a:p>
          <a:p>
            <a:pPr algn="just" marL="963583" indent="-481792" lvl="1">
              <a:lnSpc>
                <a:spcPts val="6248"/>
              </a:lnSpc>
              <a:buFont typeface="Arial"/>
              <a:buChar char="•"/>
            </a:pPr>
            <a:r>
              <a:rPr lang="en-US" sz="4463">
                <a:solidFill>
                  <a:srgbClr val="FFFFFF"/>
                </a:solidFill>
                <a:latin typeface="Poppins"/>
              </a:rPr>
              <a:t>V</a:t>
            </a:r>
            <a:r>
              <a:rPr lang="en-US" sz="4463">
                <a:solidFill>
                  <a:srgbClr val="FFFFFF"/>
                </a:solidFill>
                <a:latin typeface="Poppins"/>
              </a:rPr>
              <a:t>isualization of hidden infrastructure</a:t>
            </a:r>
          </a:p>
          <a:p>
            <a:pPr algn="just" marL="963583" indent="-481792" lvl="1">
              <a:lnSpc>
                <a:spcPts val="6248"/>
              </a:lnSpc>
              <a:buFont typeface="Arial"/>
              <a:buChar char="•"/>
            </a:pPr>
            <a:r>
              <a:rPr lang="en-US" sz="4463">
                <a:solidFill>
                  <a:srgbClr val="FFFFFF"/>
                </a:solidFill>
                <a:latin typeface="Poppins"/>
              </a:rPr>
              <a:t>Ch</a:t>
            </a:r>
            <a:r>
              <a:rPr lang="en-US" sz="4463">
                <a:solidFill>
                  <a:srgbClr val="FFFFFF"/>
                </a:solidFill>
                <a:latin typeface="Poppins"/>
              </a:rPr>
              <a:t>ecking discrepancy</a:t>
            </a:r>
          </a:p>
          <a:p>
            <a:pPr algn="just" marL="963583" indent="-481792" lvl="1">
              <a:lnSpc>
                <a:spcPts val="6248"/>
              </a:lnSpc>
              <a:buFont typeface="Arial"/>
              <a:buChar char="•"/>
            </a:pPr>
            <a:r>
              <a:rPr lang="en-US" sz="4463">
                <a:solidFill>
                  <a:srgbClr val="FFFFFF"/>
                </a:solidFill>
                <a:latin typeface="Poppins"/>
              </a:rPr>
              <a:t>Proof of concept for construction projects</a:t>
            </a:r>
          </a:p>
          <a:p>
            <a:pPr algn="just" marL="963583" indent="-481792" lvl="1">
              <a:lnSpc>
                <a:spcPts val="6248"/>
              </a:lnSpc>
              <a:buFont typeface="Arial"/>
              <a:buChar char="•"/>
            </a:pPr>
            <a:r>
              <a:rPr lang="en-US" sz="4463">
                <a:solidFill>
                  <a:srgbClr val="FFFFFF"/>
                </a:solidFill>
                <a:latin typeface="Poppins"/>
              </a:rPr>
              <a:t>Ma</a:t>
            </a:r>
            <a:r>
              <a:rPr lang="en-US" sz="4463">
                <a:solidFill>
                  <a:srgbClr val="FFFFFF"/>
                </a:solidFill>
                <a:latin typeface="Poppins"/>
              </a:rPr>
              <a:t>intenance instructions</a:t>
            </a:r>
          </a:p>
          <a:p>
            <a:pPr algn="just" marL="963583" indent="-481792" lvl="1">
              <a:lnSpc>
                <a:spcPts val="6248"/>
              </a:lnSpc>
              <a:buFont typeface="Arial"/>
              <a:buChar char="•"/>
            </a:pPr>
            <a:r>
              <a:rPr lang="en-US" sz="4463">
                <a:solidFill>
                  <a:srgbClr val="FFFFFF"/>
                </a:solidFill>
                <a:latin typeface="Poppins"/>
              </a:rPr>
              <a:t>M</a:t>
            </a:r>
            <a:r>
              <a:rPr lang="en-US" sz="4463">
                <a:solidFill>
                  <a:srgbClr val="FFFFFF"/>
                </a:solidFill>
                <a:latin typeface="Poppins"/>
              </a:rPr>
              <a:t>onitoring construction progress</a:t>
            </a:r>
          </a:p>
          <a:p>
            <a:pPr algn="just">
              <a:lnSpc>
                <a:spcPts val="6248"/>
              </a:lnSpc>
            </a:pPr>
          </a:p>
          <a:p>
            <a:pPr algn="just">
              <a:lnSpc>
                <a:spcPts val="6248"/>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10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2258306" y="237723"/>
            <a:ext cx="15239859" cy="1552371"/>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TECHNICAL CHALLENGES</a:t>
            </a:r>
          </a:p>
        </p:txBody>
      </p:sp>
      <p:sp>
        <p:nvSpPr>
          <p:cNvPr name="TextBox 9" id="9"/>
          <p:cNvSpPr txBox="true"/>
          <p:nvPr/>
        </p:nvSpPr>
        <p:spPr>
          <a:xfrm rot="0">
            <a:off x="651992" y="1656744"/>
            <a:ext cx="16846172" cy="8716312"/>
          </a:xfrm>
          <a:prstGeom prst="rect">
            <a:avLst/>
          </a:prstGeom>
        </p:spPr>
        <p:txBody>
          <a:bodyPr anchor="t" rtlCol="false" tIns="0" lIns="0" bIns="0" rIns="0">
            <a:spAutoFit/>
          </a:bodyPr>
          <a:lstStyle/>
          <a:p>
            <a:pPr algn="just">
              <a:lnSpc>
                <a:spcPts val="6248"/>
              </a:lnSpc>
            </a:pPr>
            <a:r>
              <a:rPr lang="en-US" sz="4463">
                <a:solidFill>
                  <a:srgbClr val="FFFFFF"/>
                </a:solidFill>
                <a:latin typeface="Poppins Bold"/>
              </a:rPr>
              <a:t>2. Lack Of Standards For AR App Design &amp; Development</a:t>
            </a:r>
          </a:p>
          <a:p>
            <a:pPr algn="just">
              <a:lnSpc>
                <a:spcPts val="6248"/>
              </a:lnSpc>
            </a:pPr>
          </a:p>
          <a:p>
            <a:pPr algn="just">
              <a:lnSpc>
                <a:spcPts val="6248"/>
              </a:lnSpc>
            </a:pPr>
            <a:r>
              <a:rPr lang="en-US" sz="4463">
                <a:solidFill>
                  <a:srgbClr val="FFFFFF"/>
                </a:solidFill>
                <a:latin typeface="Poppins"/>
              </a:rPr>
              <a:t>It is essential to have standards as it is like a universal language. It sets parameters that work on a universal level when developing a software application or planning a marketing campaign. It helps guarantee contribution and compatibility to the entire technology development. And this is something that is still under progress for augmented reality.</a:t>
            </a:r>
          </a:p>
          <a:p>
            <a:pPr algn="just">
              <a:lnSpc>
                <a:spcPts val="6248"/>
              </a:lnSpc>
            </a:pPr>
          </a:p>
          <a:p>
            <a:pPr algn="just">
              <a:lnSpc>
                <a:spcPts val="6248"/>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10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2258306" y="237723"/>
            <a:ext cx="15239859" cy="1552371"/>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TECHNICAL CHALLENGES</a:t>
            </a:r>
          </a:p>
        </p:txBody>
      </p:sp>
      <p:sp>
        <p:nvSpPr>
          <p:cNvPr name="TextBox 9" id="9"/>
          <p:cNvSpPr txBox="true"/>
          <p:nvPr/>
        </p:nvSpPr>
        <p:spPr>
          <a:xfrm rot="0">
            <a:off x="651992" y="1656744"/>
            <a:ext cx="16846172" cy="6344587"/>
          </a:xfrm>
          <a:prstGeom prst="rect">
            <a:avLst/>
          </a:prstGeom>
        </p:spPr>
        <p:txBody>
          <a:bodyPr anchor="t" rtlCol="false" tIns="0" lIns="0" bIns="0" rIns="0">
            <a:spAutoFit/>
          </a:bodyPr>
          <a:lstStyle/>
          <a:p>
            <a:pPr algn="just">
              <a:lnSpc>
                <a:spcPts val="6248"/>
              </a:lnSpc>
            </a:pPr>
            <a:r>
              <a:rPr lang="en-US" sz="4463">
                <a:solidFill>
                  <a:srgbClr val="FFFFFF"/>
                </a:solidFill>
                <a:latin typeface="Poppins Bold"/>
              </a:rPr>
              <a:t>3.Security &amp; Privacy Issues with Augmented Reality</a:t>
            </a:r>
          </a:p>
          <a:p>
            <a:pPr algn="just">
              <a:lnSpc>
                <a:spcPts val="6248"/>
              </a:lnSpc>
            </a:pPr>
          </a:p>
          <a:p>
            <a:pPr algn="just">
              <a:lnSpc>
                <a:spcPts val="6248"/>
              </a:lnSpc>
            </a:pPr>
            <a:r>
              <a:rPr lang="en-US" sz="4463">
                <a:solidFill>
                  <a:srgbClr val="FFFFFF"/>
                </a:solidFill>
                <a:latin typeface="Poppins"/>
              </a:rPr>
              <a:t>One of the significant challenges that the AR industry has to face is security and privacy concerns. There is a legitimate chance you can get into trouble without intending to do so because of the inconsistencies in the AR programming, negligence, and oversight</a:t>
            </a:r>
          </a:p>
          <a:p>
            <a:pPr algn="just">
              <a:lnSpc>
                <a:spcPts val="6248"/>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10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838714"/>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884053" y="2676572"/>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3349117" y="3694306"/>
            <a:ext cx="11589765" cy="3506589"/>
          </a:xfrm>
          <a:prstGeom prst="rect">
            <a:avLst/>
          </a:prstGeom>
        </p:spPr>
        <p:txBody>
          <a:bodyPr anchor="t" rtlCol="false" tIns="0" lIns="0" bIns="0" rIns="0">
            <a:spAutoFit/>
          </a:bodyPr>
          <a:lstStyle/>
          <a:p>
            <a:pPr algn="ctr">
              <a:lnSpc>
                <a:spcPts val="14098"/>
              </a:lnSpc>
              <a:spcBef>
                <a:spcPct val="0"/>
              </a:spcBef>
            </a:pPr>
            <a:r>
              <a:rPr lang="en-US" sz="10070">
                <a:solidFill>
                  <a:srgbClr val="FFFFFF"/>
                </a:solidFill>
                <a:latin typeface="Inter Bold"/>
              </a:rPr>
              <a:t>USER EXPERIENCE</a:t>
            </a:r>
          </a:p>
        </p:txBody>
      </p:sp>
    </p:spTree>
  </p:cSld>
  <p:clrMapOvr>
    <a:masterClrMapping/>
  </p:clrMapOvr>
</p:sld>
</file>

<file path=ppt/slides/slide10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9011017" y="-1958239"/>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259947" y="4731046"/>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7139854" y="904875"/>
            <a:ext cx="8620009" cy="3094157"/>
          </a:xfrm>
          <a:prstGeom prst="rect">
            <a:avLst/>
          </a:prstGeom>
        </p:spPr>
        <p:txBody>
          <a:bodyPr anchor="t" rtlCol="false" tIns="0" lIns="0" bIns="0" rIns="0">
            <a:spAutoFit/>
          </a:bodyPr>
          <a:lstStyle/>
          <a:p>
            <a:pPr algn="ctr">
              <a:lnSpc>
                <a:spcPts val="8230"/>
              </a:lnSpc>
              <a:spcBef>
                <a:spcPct val="0"/>
              </a:spcBef>
            </a:pPr>
            <a:r>
              <a:rPr lang="en-US" sz="5879">
                <a:solidFill>
                  <a:srgbClr val="F3BE66"/>
                </a:solidFill>
                <a:latin typeface="Inter Bold"/>
              </a:rPr>
              <a:t>5 KEY UI UX PILLARS FOR AUGMENTED REALITY DESIGN </a:t>
            </a:r>
          </a:p>
        </p:txBody>
      </p:sp>
      <p:sp>
        <p:nvSpPr>
          <p:cNvPr name="TextBox 10" id="10"/>
          <p:cNvSpPr txBox="true"/>
          <p:nvPr/>
        </p:nvSpPr>
        <p:spPr>
          <a:xfrm rot="0">
            <a:off x="5551838" y="4362594"/>
            <a:ext cx="12323035" cy="6513830"/>
          </a:xfrm>
          <a:prstGeom prst="rect">
            <a:avLst/>
          </a:prstGeom>
        </p:spPr>
        <p:txBody>
          <a:bodyPr anchor="t" rtlCol="false" tIns="0" lIns="0" bIns="0" rIns="0">
            <a:spAutoFit/>
          </a:bodyPr>
          <a:lstStyle/>
          <a:p>
            <a:pPr marL="1144274" indent="-572137" lvl="1">
              <a:lnSpc>
                <a:spcPts val="7420"/>
              </a:lnSpc>
              <a:buFont typeface="Arial"/>
              <a:buChar char="•"/>
            </a:pPr>
            <a:r>
              <a:rPr lang="en-US" sz="5300">
                <a:solidFill>
                  <a:srgbClr val="FFFFFF"/>
                </a:solidFill>
                <a:latin typeface="Inter Bold"/>
              </a:rPr>
              <a:t>Environment:</a:t>
            </a:r>
          </a:p>
          <a:p>
            <a:pPr marL="1144274" indent="-572137" lvl="1">
              <a:lnSpc>
                <a:spcPts val="7420"/>
              </a:lnSpc>
              <a:buFont typeface="Arial"/>
              <a:buChar char="•"/>
            </a:pPr>
            <a:r>
              <a:rPr lang="en-US" sz="5300">
                <a:solidFill>
                  <a:srgbClr val="FFFFFF"/>
                </a:solidFill>
                <a:latin typeface="Inter Bold"/>
              </a:rPr>
              <a:t>Movement:.</a:t>
            </a:r>
          </a:p>
          <a:p>
            <a:pPr marL="1144274" indent="-572137" lvl="1">
              <a:lnSpc>
                <a:spcPts val="7420"/>
              </a:lnSpc>
              <a:buFont typeface="Arial"/>
              <a:buChar char="•"/>
            </a:pPr>
            <a:r>
              <a:rPr lang="en-US" sz="5300">
                <a:solidFill>
                  <a:srgbClr val="FFFFFF"/>
                </a:solidFill>
                <a:latin typeface="Inter Bold"/>
              </a:rPr>
              <a:t>Onboarding:</a:t>
            </a:r>
          </a:p>
          <a:p>
            <a:pPr marL="1144274" indent="-572137" lvl="1">
              <a:lnSpc>
                <a:spcPts val="7420"/>
              </a:lnSpc>
              <a:buFont typeface="Arial"/>
              <a:buChar char="•"/>
            </a:pPr>
            <a:r>
              <a:rPr lang="en-US" sz="5300">
                <a:solidFill>
                  <a:srgbClr val="FFFFFF"/>
                </a:solidFill>
                <a:latin typeface="Inter Bold"/>
              </a:rPr>
              <a:t>Interaction:</a:t>
            </a:r>
          </a:p>
          <a:p>
            <a:pPr marL="1144274" indent="-572137" lvl="1">
              <a:lnSpc>
                <a:spcPts val="7420"/>
              </a:lnSpc>
              <a:buFont typeface="Arial"/>
              <a:buChar char="•"/>
            </a:pPr>
            <a:r>
              <a:rPr lang="en-US" sz="5300">
                <a:solidFill>
                  <a:srgbClr val="FFFFFF"/>
                </a:solidFill>
                <a:latin typeface="Inter Bold"/>
              </a:rPr>
              <a:t>Feedback:</a:t>
            </a:r>
          </a:p>
          <a:p>
            <a:pPr>
              <a:lnSpc>
                <a:spcPts val="7420"/>
              </a:lnSpc>
            </a:pPr>
            <a:r>
              <a:rPr lang="en-US" sz="5300">
                <a:solidFill>
                  <a:srgbClr val="FFFFFF"/>
                </a:solidFill>
                <a:latin typeface="Inter Bold"/>
              </a:rPr>
              <a:t>.­</a:t>
            </a:r>
          </a:p>
          <a:p>
            <a:pPr>
              <a:lnSpc>
                <a:spcPts val="7420"/>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2601885" y="1178928"/>
            <a:ext cx="13084230" cy="7359879"/>
          </a:xfrm>
          <a:custGeom>
            <a:avLst/>
            <a:gdLst/>
            <a:ahLst/>
            <a:cxnLst/>
            <a:rect r="r" b="b" t="t" l="l"/>
            <a:pathLst>
              <a:path h="7359879" w="13084230">
                <a:moveTo>
                  <a:pt x="0" y="0"/>
                </a:moveTo>
                <a:lnTo>
                  <a:pt x="13084230" y="0"/>
                </a:lnTo>
                <a:lnTo>
                  <a:pt x="13084230" y="7359879"/>
                </a:lnTo>
                <a:lnTo>
                  <a:pt x="0" y="7359879"/>
                </a:lnTo>
                <a:lnTo>
                  <a:pt x="0" y="0"/>
                </a:lnTo>
                <a:close/>
              </a:path>
            </a:pathLst>
          </a:custGeom>
          <a:blipFill>
            <a:blip r:embed="rId8"/>
            <a:stretch>
              <a:fillRect l="0" t="0" r="0" b="0"/>
            </a:stretch>
          </a:blipFill>
        </p:spPr>
      </p:sp>
      <p:sp>
        <p:nvSpPr>
          <p:cNvPr name="TextBox 8" id="8"/>
          <p:cNvSpPr txBox="true"/>
          <p:nvPr/>
        </p:nvSpPr>
        <p:spPr>
          <a:xfrm rot="0">
            <a:off x="3931076" y="8291157"/>
            <a:ext cx="10970179" cy="4489423"/>
          </a:xfrm>
          <a:prstGeom prst="rect">
            <a:avLst/>
          </a:prstGeom>
        </p:spPr>
        <p:txBody>
          <a:bodyPr anchor="t" rtlCol="false" tIns="0" lIns="0" bIns="0" rIns="0">
            <a:spAutoFit/>
          </a:bodyPr>
          <a:lstStyle/>
          <a:p>
            <a:pPr>
              <a:lnSpc>
                <a:spcPts val="17984"/>
              </a:lnSpc>
              <a:spcBef>
                <a:spcPct val="0"/>
              </a:spcBef>
            </a:pPr>
            <a:r>
              <a:rPr lang="en-US" sz="12846">
                <a:solidFill>
                  <a:srgbClr val="F3BE66"/>
                </a:solidFill>
                <a:latin typeface="Inter Bold"/>
              </a:rPr>
              <a:t>Pokémon Go _ _ _ _   _ _</a:t>
            </a:r>
          </a:p>
        </p:txBody>
      </p:sp>
    </p:spTree>
  </p:cSld>
  <p:clrMapOvr>
    <a:masterClrMapping/>
  </p:clrMapOvr>
</p:sld>
</file>

<file path=ppt/slides/slide11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0">
            <a:off x="2058405" y="-1942095"/>
            <a:ext cx="14171191" cy="14171191"/>
          </a:xfrm>
          <a:custGeom>
            <a:avLst/>
            <a:gdLst/>
            <a:ahLst/>
            <a:cxnLst/>
            <a:rect r="r" b="b" t="t" l="l"/>
            <a:pathLst>
              <a:path h="14171191" w="14171191">
                <a:moveTo>
                  <a:pt x="0" y="0"/>
                </a:moveTo>
                <a:lnTo>
                  <a:pt x="14171190" y="0"/>
                </a:lnTo>
                <a:lnTo>
                  <a:pt x="14171190" y="14171190"/>
                </a:lnTo>
                <a:lnTo>
                  <a:pt x="0" y="141711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7884053" y="1028700"/>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3088319" y="2150456"/>
            <a:ext cx="12111361" cy="5024236"/>
          </a:xfrm>
          <a:prstGeom prst="rect">
            <a:avLst/>
          </a:prstGeom>
        </p:spPr>
        <p:txBody>
          <a:bodyPr anchor="t" rtlCol="false" tIns="0" lIns="0" bIns="0" rIns="0">
            <a:spAutoFit/>
          </a:bodyPr>
          <a:lstStyle/>
          <a:p>
            <a:pPr algn="ctr">
              <a:lnSpc>
                <a:spcPts val="13398"/>
              </a:lnSpc>
              <a:spcBef>
                <a:spcPct val="0"/>
              </a:spcBef>
            </a:pPr>
            <a:r>
              <a:rPr lang="en-US" sz="9570">
                <a:solidFill>
                  <a:srgbClr val="FFFFFF"/>
                </a:solidFill>
                <a:latin typeface="Inter Bold"/>
              </a:rPr>
              <a:t>ETHICAL AND PRIVACY CONSIDERATIONS</a:t>
            </a:r>
          </a:p>
        </p:txBody>
      </p:sp>
    </p:spTree>
  </p:cSld>
  <p:clrMapOvr>
    <a:masterClrMapping/>
  </p:clrMapOvr>
</p:sld>
</file>

<file path=ppt/slides/slide1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9011017" y="-1958239"/>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259947" y="4731046"/>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2058405" y="3135112"/>
            <a:ext cx="15025196" cy="6472392"/>
          </a:xfrm>
          <a:custGeom>
            <a:avLst/>
            <a:gdLst/>
            <a:ahLst/>
            <a:cxnLst/>
            <a:rect r="r" b="b" t="t" l="l"/>
            <a:pathLst>
              <a:path h="6472392" w="15025196">
                <a:moveTo>
                  <a:pt x="0" y="0"/>
                </a:moveTo>
                <a:lnTo>
                  <a:pt x="15025195" y="0"/>
                </a:lnTo>
                <a:lnTo>
                  <a:pt x="15025195" y="6472392"/>
                </a:lnTo>
                <a:lnTo>
                  <a:pt x="0" y="6472392"/>
                </a:lnTo>
                <a:lnTo>
                  <a:pt x="0" y="0"/>
                </a:lnTo>
                <a:close/>
              </a:path>
            </a:pathLst>
          </a:custGeom>
          <a:blipFill>
            <a:blip r:embed="rId9"/>
            <a:stretch>
              <a:fillRect l="0" t="0" r="0" b="0"/>
            </a:stretch>
          </a:blipFill>
        </p:spPr>
      </p:sp>
      <p:sp>
        <p:nvSpPr>
          <p:cNvPr name="TextBox 10" id="10"/>
          <p:cNvSpPr txBox="true"/>
          <p:nvPr/>
        </p:nvSpPr>
        <p:spPr>
          <a:xfrm rot="0">
            <a:off x="5408019" y="904875"/>
            <a:ext cx="8620009" cy="3094157"/>
          </a:xfrm>
          <a:prstGeom prst="rect">
            <a:avLst/>
          </a:prstGeom>
        </p:spPr>
        <p:txBody>
          <a:bodyPr anchor="t" rtlCol="false" tIns="0" lIns="0" bIns="0" rIns="0">
            <a:spAutoFit/>
          </a:bodyPr>
          <a:lstStyle/>
          <a:p>
            <a:pPr algn="ctr">
              <a:lnSpc>
                <a:spcPts val="8230"/>
              </a:lnSpc>
            </a:pPr>
            <a:r>
              <a:rPr lang="en-US" sz="5879">
                <a:solidFill>
                  <a:srgbClr val="F3BE66"/>
                </a:solidFill>
                <a:latin typeface="Inter Bold"/>
              </a:rPr>
              <a:t>ETHICAL CONSIDERATIONS</a:t>
            </a:r>
          </a:p>
          <a:p>
            <a:pPr algn="ctr">
              <a:lnSpc>
                <a:spcPts val="8230"/>
              </a:lnSpc>
              <a:spcBef>
                <a:spcPct val="0"/>
              </a:spcBef>
            </a:pPr>
          </a:p>
        </p:txBody>
      </p:sp>
      <p:sp>
        <p:nvSpPr>
          <p:cNvPr name="TextBox 11" id="11"/>
          <p:cNvSpPr txBox="true"/>
          <p:nvPr/>
        </p:nvSpPr>
        <p:spPr>
          <a:xfrm rot="0">
            <a:off x="5465169" y="914400"/>
            <a:ext cx="8620009" cy="3094157"/>
          </a:xfrm>
          <a:prstGeom prst="rect">
            <a:avLst/>
          </a:prstGeom>
        </p:spPr>
        <p:txBody>
          <a:bodyPr anchor="t" rtlCol="false" tIns="0" lIns="0" bIns="0" rIns="0">
            <a:spAutoFit/>
          </a:bodyPr>
          <a:lstStyle/>
          <a:p>
            <a:pPr algn="ctr">
              <a:lnSpc>
                <a:spcPts val="8230"/>
              </a:lnSpc>
            </a:pPr>
            <a:r>
              <a:rPr lang="en-US" sz="5879">
                <a:solidFill>
                  <a:srgbClr val="FFFFFF"/>
                </a:solidFill>
                <a:latin typeface="Inter Bold"/>
              </a:rPr>
              <a:t>ETHICAL CONSIDERATIONS</a:t>
            </a:r>
          </a:p>
          <a:p>
            <a:pPr algn="ctr">
              <a:lnSpc>
                <a:spcPts val="8230"/>
              </a:lnSpc>
              <a:spcBef>
                <a:spcPct val="0"/>
              </a:spcBef>
            </a:pPr>
          </a:p>
        </p:txBody>
      </p:sp>
    </p:spTree>
  </p:cSld>
  <p:clrMapOvr>
    <a:masterClrMapping/>
  </p:clrMapOvr>
</p:sld>
</file>

<file path=ppt/slides/slide11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0">
            <a:off x="2058405" y="-1942095"/>
            <a:ext cx="14171191" cy="14171191"/>
          </a:xfrm>
          <a:custGeom>
            <a:avLst/>
            <a:gdLst/>
            <a:ahLst/>
            <a:cxnLst/>
            <a:rect r="r" b="b" t="t" l="l"/>
            <a:pathLst>
              <a:path h="14171191" w="14171191">
                <a:moveTo>
                  <a:pt x="0" y="0"/>
                </a:moveTo>
                <a:lnTo>
                  <a:pt x="14171190" y="0"/>
                </a:lnTo>
                <a:lnTo>
                  <a:pt x="14171190" y="14171190"/>
                </a:lnTo>
                <a:lnTo>
                  <a:pt x="0" y="141711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7884053" y="2415774"/>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2591439" y="3253252"/>
            <a:ext cx="13105121" cy="3506589"/>
          </a:xfrm>
          <a:prstGeom prst="rect">
            <a:avLst/>
          </a:prstGeom>
        </p:spPr>
        <p:txBody>
          <a:bodyPr anchor="t" rtlCol="false" tIns="0" lIns="0" bIns="0" rIns="0">
            <a:spAutoFit/>
          </a:bodyPr>
          <a:lstStyle/>
          <a:p>
            <a:pPr algn="ctr">
              <a:lnSpc>
                <a:spcPts val="14098"/>
              </a:lnSpc>
            </a:pPr>
            <a:r>
              <a:rPr lang="en-US" sz="10070">
                <a:solidFill>
                  <a:srgbClr val="FFFFFF"/>
                </a:solidFill>
                <a:latin typeface="Inter Bold"/>
              </a:rPr>
              <a:t>FUTURE </a:t>
            </a:r>
          </a:p>
          <a:p>
            <a:pPr algn="ctr">
              <a:lnSpc>
                <a:spcPts val="14098"/>
              </a:lnSpc>
              <a:spcBef>
                <a:spcPct val="0"/>
              </a:spcBef>
            </a:pPr>
            <a:r>
              <a:rPr lang="en-US" sz="10070">
                <a:solidFill>
                  <a:srgbClr val="FFFFFF"/>
                </a:solidFill>
                <a:latin typeface="Inter Bold"/>
              </a:rPr>
              <a:t>PROSPECT</a:t>
            </a:r>
          </a:p>
        </p:txBody>
      </p:sp>
    </p:spTree>
  </p:cSld>
  <p:clrMapOvr>
    <a:masterClrMapping/>
  </p:clrMapOvr>
</p:sld>
</file>

<file path=ppt/slides/slide11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028700" y="1760341"/>
            <a:ext cx="17834806" cy="364118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In terms of potential, augmented reality is the next version of the internet</a:t>
            </a:r>
          </a:p>
          <a:p>
            <a:pPr algn="just">
              <a:lnSpc>
                <a:spcPts val="5980"/>
              </a:lnSpc>
            </a:pPr>
          </a:p>
          <a:p>
            <a:pPr>
              <a:lnSpc>
                <a:spcPts val="11579"/>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028700" y="3485681"/>
            <a:ext cx="16846172" cy="3182287"/>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Sectors such as entertainment, healthcare and retail are predicted to integrate the technology the quickest. But challenges such as consumer adoption, technical skill and ethical concerns remain</a:t>
            </a:r>
          </a:p>
        </p:txBody>
      </p:sp>
    </p:spTree>
  </p:cSld>
  <p:clrMapOvr>
    <a:masterClrMapping/>
  </p:clrMapOvr>
</p:sld>
</file>

<file path=ppt/slides/slide11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1574884" y="2425257"/>
            <a:ext cx="13671057" cy="6833043"/>
          </a:xfrm>
          <a:custGeom>
            <a:avLst/>
            <a:gdLst/>
            <a:ahLst/>
            <a:cxnLst/>
            <a:rect r="r" b="b" t="t" l="l"/>
            <a:pathLst>
              <a:path h="6833043" w="13671057">
                <a:moveTo>
                  <a:pt x="0" y="0"/>
                </a:moveTo>
                <a:lnTo>
                  <a:pt x="13671057" y="0"/>
                </a:lnTo>
                <a:lnTo>
                  <a:pt x="13671057" y="6833043"/>
                </a:lnTo>
                <a:lnTo>
                  <a:pt x="0" y="6833043"/>
                </a:lnTo>
                <a:lnTo>
                  <a:pt x="0" y="0"/>
                </a:lnTo>
                <a:close/>
              </a:path>
            </a:pathLst>
          </a:custGeom>
          <a:blipFill>
            <a:blip r:embed="rId9"/>
            <a:stretch>
              <a:fillRect l="0" t="0" r="-6349" b="-2112"/>
            </a:stretch>
          </a:blipFill>
        </p:spPr>
      </p:sp>
      <p:sp>
        <p:nvSpPr>
          <p:cNvPr name="TextBox 9" id="9"/>
          <p:cNvSpPr txBox="true"/>
          <p:nvPr/>
        </p:nvSpPr>
        <p:spPr>
          <a:xfrm rot="0">
            <a:off x="1574884" y="730139"/>
            <a:ext cx="15923280" cy="2726662"/>
          </a:xfrm>
          <a:prstGeom prst="rect">
            <a:avLst/>
          </a:prstGeom>
        </p:spPr>
        <p:txBody>
          <a:bodyPr anchor="t" rtlCol="false" tIns="0" lIns="0" bIns="0" rIns="0">
            <a:spAutoFit/>
          </a:bodyPr>
          <a:lstStyle/>
          <a:p>
            <a:pPr algn="just">
              <a:lnSpc>
                <a:spcPts val="5605"/>
              </a:lnSpc>
            </a:pPr>
            <a:r>
              <a:rPr lang="en-US" sz="4004">
                <a:solidFill>
                  <a:srgbClr val="F3BE66"/>
                </a:solidFill>
                <a:latin typeface="Inter Bold"/>
              </a:rPr>
              <a:t>There will be an estimated 1.73bn active AR user devices by 2024 </a:t>
            </a:r>
          </a:p>
          <a:p>
            <a:pPr>
              <a:lnSpc>
                <a:spcPts val="10917"/>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1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838714"/>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3708057" y="2681484"/>
            <a:ext cx="10871887" cy="5547111"/>
          </a:xfrm>
          <a:prstGeom prst="rect">
            <a:avLst/>
          </a:prstGeom>
        </p:spPr>
        <p:txBody>
          <a:bodyPr anchor="t" rtlCol="false" tIns="0" lIns="0" bIns="0" rIns="0">
            <a:spAutoFit/>
          </a:bodyPr>
          <a:lstStyle/>
          <a:p>
            <a:pPr algn="ctr">
              <a:lnSpc>
                <a:spcPts val="11072"/>
              </a:lnSpc>
              <a:spcBef>
                <a:spcPct val="0"/>
              </a:spcBef>
            </a:pPr>
            <a:r>
              <a:rPr lang="en-US" sz="7909">
                <a:solidFill>
                  <a:srgbClr val="FFFFFF"/>
                </a:solidFill>
                <a:latin typeface="Inter Bold"/>
              </a:rPr>
              <a:t>EXAMPLES AND SUCCESS STORIES OF AR IMPLEMENTATIONS</a:t>
            </a:r>
          </a:p>
        </p:txBody>
      </p:sp>
    </p:spTree>
  </p:cSld>
  <p:clrMapOvr>
    <a:masterClrMapping/>
  </p:clrMapOvr>
</p:sld>
</file>

<file path=ppt/slides/slide11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2547058"/>
            <a:ext cx="8866234" cy="5920059"/>
          </a:xfrm>
          <a:custGeom>
            <a:avLst/>
            <a:gdLst/>
            <a:ahLst/>
            <a:cxnLst/>
            <a:rect r="r" b="b" t="t" l="l"/>
            <a:pathLst>
              <a:path h="5920059" w="8866234">
                <a:moveTo>
                  <a:pt x="0" y="0"/>
                </a:moveTo>
                <a:lnTo>
                  <a:pt x="8866234" y="0"/>
                </a:lnTo>
                <a:lnTo>
                  <a:pt x="8866234" y="5920059"/>
                </a:lnTo>
                <a:lnTo>
                  <a:pt x="0" y="5920059"/>
                </a:lnTo>
                <a:lnTo>
                  <a:pt x="0" y="0"/>
                </a:lnTo>
                <a:close/>
              </a:path>
            </a:pathLst>
          </a:custGeom>
          <a:blipFill>
            <a:blip r:embed="rId4"/>
            <a:stretch>
              <a:fillRect l="0" t="0" r="0" b="0"/>
            </a:stretch>
          </a:blipFill>
        </p:spPr>
      </p:sp>
      <p:sp>
        <p:nvSpPr>
          <p:cNvPr name="Freeform 6" id="6"/>
          <p:cNvSpPr/>
          <p:nvPr/>
        </p:nvSpPr>
        <p:spPr>
          <a:xfrm flipH="false" flipV="false" rot="0">
            <a:off x="12854793" y="808005"/>
            <a:ext cx="3076649" cy="3076649"/>
          </a:xfrm>
          <a:custGeom>
            <a:avLst/>
            <a:gdLst/>
            <a:ahLst/>
            <a:cxnLst/>
            <a:rect r="r" b="b" t="t" l="l"/>
            <a:pathLst>
              <a:path h="3076649" w="3076649">
                <a:moveTo>
                  <a:pt x="0" y="0"/>
                </a:moveTo>
                <a:lnTo>
                  <a:pt x="3076649" y="0"/>
                </a:lnTo>
                <a:lnTo>
                  <a:pt x="3076649" y="3076649"/>
                </a:lnTo>
                <a:lnTo>
                  <a:pt x="0" y="307664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995082" y="885825"/>
            <a:ext cx="13936361" cy="1170306"/>
          </a:xfrm>
          <a:prstGeom prst="rect">
            <a:avLst/>
          </a:prstGeom>
        </p:spPr>
        <p:txBody>
          <a:bodyPr anchor="t" rtlCol="false" tIns="0" lIns="0" bIns="0" rIns="0">
            <a:spAutoFit/>
          </a:bodyPr>
          <a:lstStyle/>
          <a:p>
            <a:pPr algn="ctr">
              <a:lnSpc>
                <a:spcPts val="9519"/>
              </a:lnSpc>
              <a:spcBef>
                <a:spcPct val="0"/>
              </a:spcBef>
            </a:pPr>
            <a:r>
              <a:rPr lang="en-US" sz="6799">
                <a:solidFill>
                  <a:srgbClr val="F3BE66"/>
                </a:solidFill>
                <a:latin typeface="Inter Bold"/>
              </a:rPr>
              <a:t>1.) Pokémon Go</a:t>
            </a:r>
          </a:p>
        </p:txBody>
      </p:sp>
      <p:sp>
        <p:nvSpPr>
          <p:cNvPr name="TextBox 8" id="8"/>
          <p:cNvSpPr txBox="true"/>
          <p:nvPr/>
        </p:nvSpPr>
        <p:spPr>
          <a:xfrm rot="0">
            <a:off x="10225210" y="4508726"/>
            <a:ext cx="7421593" cy="2906767"/>
          </a:xfrm>
          <a:prstGeom prst="rect">
            <a:avLst/>
          </a:prstGeom>
        </p:spPr>
        <p:txBody>
          <a:bodyPr anchor="t" rtlCol="false" tIns="0" lIns="0" bIns="0" rIns="0">
            <a:spAutoFit/>
          </a:bodyPr>
          <a:lstStyle/>
          <a:p>
            <a:pPr algn="ctr">
              <a:lnSpc>
                <a:spcPts val="4621"/>
              </a:lnSpc>
              <a:spcBef>
                <a:spcPct val="0"/>
              </a:spcBef>
            </a:pPr>
            <a:r>
              <a:rPr lang="en-US" sz="3301">
                <a:solidFill>
                  <a:srgbClr val="FFFFFF"/>
                </a:solidFill>
                <a:latin typeface="Inter Bold"/>
              </a:rPr>
              <a:t>The game combines GPS technology and location-based augmented reality to let players capture virtual Pokémon characters in actual places. </a:t>
            </a:r>
          </a:p>
        </p:txBody>
      </p:sp>
    </p:spTree>
  </p:cSld>
  <p:clrMapOvr>
    <a:masterClrMapping/>
  </p:clrMapOvr>
</p:sld>
</file>

<file path=ppt/slides/slide11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8947378" y="836100"/>
            <a:ext cx="5659222" cy="9127777"/>
          </a:xfrm>
          <a:custGeom>
            <a:avLst/>
            <a:gdLst/>
            <a:ahLst/>
            <a:cxnLst/>
            <a:rect r="r" b="b" t="t" l="l"/>
            <a:pathLst>
              <a:path h="9127777" w="5659222">
                <a:moveTo>
                  <a:pt x="0" y="0"/>
                </a:moveTo>
                <a:lnTo>
                  <a:pt x="5659222" y="0"/>
                </a:lnTo>
                <a:lnTo>
                  <a:pt x="5659222" y="9127778"/>
                </a:lnTo>
                <a:lnTo>
                  <a:pt x="0" y="912777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8" id="8"/>
          <p:cNvGrpSpPr>
            <a:grpSpLocks noChangeAspect="true"/>
          </p:cNvGrpSpPr>
          <p:nvPr/>
        </p:nvGrpSpPr>
        <p:grpSpPr>
          <a:xfrm rot="0">
            <a:off x="1574884" y="97378"/>
            <a:ext cx="5149728" cy="10189622"/>
            <a:chOff x="0" y="0"/>
            <a:chExt cx="2620010" cy="5184140"/>
          </a:xfrm>
        </p:grpSpPr>
        <p:sp>
          <p:nvSpPr>
            <p:cNvPr name="Freeform 9" id="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0" id="1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10"/>
              <a:stretch>
                <a:fillRect l="-7702" t="0" r="-7701" b="0"/>
              </a:stretch>
            </a:blipFill>
          </p:spPr>
        </p:sp>
        <p:sp>
          <p:nvSpPr>
            <p:cNvPr name="Freeform 11" id="1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55555"/>
            </a:solidFill>
          </p:spPr>
        </p:sp>
        <p:sp>
          <p:nvSpPr>
            <p:cNvPr name="Freeform 12" id="1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55555"/>
            </a:solidFill>
          </p:spPr>
        </p:sp>
        <p:sp>
          <p:nvSpPr>
            <p:cNvPr name="Freeform 13" id="1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2E2E2E"/>
            </a:solidFill>
          </p:spPr>
        </p:sp>
        <p:sp>
          <p:nvSpPr>
            <p:cNvPr name="Freeform 14" id="1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2E2E2E"/>
            </a:solidFill>
          </p:spPr>
        </p:sp>
        <p:sp>
          <p:nvSpPr>
            <p:cNvPr name="Freeform 15" id="1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2E2E2E"/>
            </a:solidFill>
          </p:spPr>
        </p:sp>
        <p:sp>
          <p:nvSpPr>
            <p:cNvPr name="Freeform 16" id="1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2E2E2E"/>
            </a:solidFill>
          </p:spPr>
        </p:sp>
        <p:sp>
          <p:nvSpPr>
            <p:cNvPr name="Freeform 17" id="1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555555"/>
            </a:solidFill>
          </p:spPr>
        </p:sp>
      </p:grpSp>
      <p:sp>
        <p:nvSpPr>
          <p:cNvPr name="Freeform 18" id="18"/>
          <p:cNvSpPr/>
          <p:nvPr/>
        </p:nvSpPr>
        <p:spPr>
          <a:xfrm flipH="false" flipV="false" rot="0">
            <a:off x="9144000" y="8229600"/>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9" id="19"/>
          <p:cNvSpPr/>
          <p:nvPr/>
        </p:nvSpPr>
        <p:spPr>
          <a:xfrm flipH="false" flipV="false" rot="0">
            <a:off x="16340877" y="1330367"/>
            <a:ext cx="634043" cy="634043"/>
          </a:xfrm>
          <a:custGeom>
            <a:avLst/>
            <a:gdLst/>
            <a:ahLst/>
            <a:cxnLst/>
            <a:rect r="r" b="b" t="t" l="l"/>
            <a:pathLst>
              <a:path h="634043" w="634043">
                <a:moveTo>
                  <a:pt x="0" y="0"/>
                </a:moveTo>
                <a:lnTo>
                  <a:pt x="634044" y="0"/>
                </a:lnTo>
                <a:lnTo>
                  <a:pt x="634044" y="634043"/>
                </a:lnTo>
                <a:lnTo>
                  <a:pt x="0" y="63404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20" id="20"/>
          <p:cNvSpPr txBox="true"/>
          <p:nvPr/>
        </p:nvSpPr>
        <p:spPr>
          <a:xfrm rot="0">
            <a:off x="7873917" y="3114255"/>
            <a:ext cx="7806143" cy="4504794"/>
          </a:xfrm>
          <a:prstGeom prst="rect">
            <a:avLst/>
          </a:prstGeom>
        </p:spPr>
        <p:txBody>
          <a:bodyPr anchor="t" rtlCol="false" tIns="0" lIns="0" bIns="0" rIns="0">
            <a:spAutoFit/>
          </a:bodyPr>
          <a:lstStyle/>
          <a:p>
            <a:pPr>
              <a:lnSpc>
                <a:spcPts val="4447"/>
              </a:lnSpc>
              <a:spcBef>
                <a:spcPct val="0"/>
              </a:spcBef>
            </a:pPr>
            <a:r>
              <a:rPr lang="en-US" sz="3176">
                <a:solidFill>
                  <a:srgbClr val="FFFFFF"/>
                </a:solidFill>
                <a:latin typeface="Inter Bold"/>
              </a:rPr>
              <a:t>The "Lenses," or augmented reality filters, introduced by Snapchat have had a big impact on self-expression and social networking. Users can add interactive and dynamic effects to their faces or the background of their images and videos to add fun and creativity.</a:t>
            </a:r>
          </a:p>
        </p:txBody>
      </p:sp>
      <p:sp>
        <p:nvSpPr>
          <p:cNvPr name="TextBox 21" id="21"/>
          <p:cNvSpPr txBox="true"/>
          <p:nvPr/>
        </p:nvSpPr>
        <p:spPr>
          <a:xfrm rot="0">
            <a:off x="7518823" y="904875"/>
            <a:ext cx="7673648"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2.) Snapchat Filters</a:t>
            </a:r>
          </a:p>
        </p:txBody>
      </p:sp>
    </p:spTree>
  </p:cSld>
  <p:clrMapOvr>
    <a:masterClrMapping/>
  </p:clrMapOvr>
</p:sld>
</file>

<file path=ppt/slides/slide11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025716" y="-229493"/>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04706" y="3213947"/>
            <a:ext cx="7934562" cy="5289708"/>
          </a:xfrm>
          <a:custGeom>
            <a:avLst/>
            <a:gdLst/>
            <a:ahLst/>
            <a:cxnLst/>
            <a:rect r="r" b="b" t="t" l="l"/>
            <a:pathLst>
              <a:path h="5289708" w="7934562">
                <a:moveTo>
                  <a:pt x="0" y="0"/>
                </a:moveTo>
                <a:lnTo>
                  <a:pt x="7934562" y="0"/>
                </a:lnTo>
                <a:lnTo>
                  <a:pt x="7934562" y="5289708"/>
                </a:lnTo>
                <a:lnTo>
                  <a:pt x="0" y="5289708"/>
                </a:lnTo>
                <a:lnTo>
                  <a:pt x="0" y="0"/>
                </a:lnTo>
                <a:close/>
              </a:path>
            </a:pathLst>
          </a:custGeom>
          <a:blipFill>
            <a:blip r:embed="rId4"/>
            <a:stretch>
              <a:fillRect l="0" t="0" r="0" b="0"/>
            </a:stretch>
          </a:blipFill>
        </p:spPr>
      </p:sp>
      <p:sp>
        <p:nvSpPr>
          <p:cNvPr name="Freeform 6" id="6"/>
          <p:cNvSpPr/>
          <p:nvPr/>
        </p:nvSpPr>
        <p:spPr>
          <a:xfrm flipH="true" flipV="false" rot="0">
            <a:off x="15183085" y="7484814"/>
            <a:ext cx="3104915" cy="2802186"/>
          </a:xfrm>
          <a:custGeom>
            <a:avLst/>
            <a:gdLst/>
            <a:ahLst/>
            <a:cxnLst/>
            <a:rect r="r" b="b" t="t" l="l"/>
            <a:pathLst>
              <a:path h="2802186" w="3104915">
                <a:moveTo>
                  <a:pt x="3104915" y="0"/>
                </a:moveTo>
                <a:lnTo>
                  <a:pt x="0" y="0"/>
                </a:lnTo>
                <a:lnTo>
                  <a:pt x="0" y="2802186"/>
                </a:lnTo>
                <a:lnTo>
                  <a:pt x="3104915" y="2802186"/>
                </a:lnTo>
                <a:lnTo>
                  <a:pt x="3104915" y="0"/>
                </a:lnTo>
                <a:close/>
              </a:path>
            </a:pathLst>
          </a:custGeom>
          <a:blipFill>
            <a:blip r:embed="rId5"/>
            <a:stretch>
              <a:fillRect l="0" t="0" r="0" b="0"/>
            </a:stretch>
          </a:blipFill>
        </p:spPr>
      </p:sp>
      <p:sp>
        <p:nvSpPr>
          <p:cNvPr name="TextBox 7" id="7"/>
          <p:cNvSpPr txBox="true"/>
          <p:nvPr/>
        </p:nvSpPr>
        <p:spPr>
          <a:xfrm rot="0">
            <a:off x="-1742261" y="1171316"/>
            <a:ext cx="13936361" cy="1170306"/>
          </a:xfrm>
          <a:prstGeom prst="rect">
            <a:avLst/>
          </a:prstGeom>
        </p:spPr>
        <p:txBody>
          <a:bodyPr anchor="t" rtlCol="false" tIns="0" lIns="0" bIns="0" rIns="0">
            <a:spAutoFit/>
          </a:bodyPr>
          <a:lstStyle/>
          <a:p>
            <a:pPr algn="ctr">
              <a:lnSpc>
                <a:spcPts val="9519"/>
              </a:lnSpc>
              <a:spcBef>
                <a:spcPct val="0"/>
              </a:spcBef>
            </a:pPr>
            <a:r>
              <a:rPr lang="en-US" sz="6799">
                <a:solidFill>
                  <a:srgbClr val="F3BE66"/>
                </a:solidFill>
                <a:latin typeface="Inter Bold"/>
              </a:rPr>
              <a:t>3.) IKEA Place</a:t>
            </a:r>
          </a:p>
        </p:txBody>
      </p:sp>
      <p:sp>
        <p:nvSpPr>
          <p:cNvPr name="TextBox 8" id="8"/>
          <p:cNvSpPr txBox="true"/>
          <p:nvPr/>
        </p:nvSpPr>
        <p:spPr>
          <a:xfrm rot="0">
            <a:off x="9144000" y="2373644"/>
            <a:ext cx="8195442" cy="4489233"/>
          </a:xfrm>
          <a:prstGeom prst="rect">
            <a:avLst/>
          </a:prstGeom>
        </p:spPr>
        <p:txBody>
          <a:bodyPr anchor="t" rtlCol="false" tIns="0" lIns="0" bIns="0" rIns="0">
            <a:spAutoFit/>
          </a:bodyPr>
          <a:lstStyle/>
          <a:p>
            <a:pPr algn="ctr">
              <a:lnSpc>
                <a:spcPts val="5103"/>
              </a:lnSpc>
              <a:spcBef>
                <a:spcPct val="0"/>
              </a:spcBef>
            </a:pPr>
            <a:r>
              <a:rPr lang="en-US" sz="3645">
                <a:solidFill>
                  <a:srgbClr val="FFFFFF"/>
                </a:solidFill>
                <a:latin typeface="Inter Bold"/>
              </a:rPr>
              <a:t>IKEA Place is an AR app that allows users to virtually place furniture and home decor items in their own spaces. By leveraging AR technology, users can see how items would look and fit in their homes before making a purchase. </a:t>
            </a:r>
          </a:p>
        </p:txBody>
      </p:sp>
    </p:spTree>
  </p:cSld>
  <p:clrMapOvr>
    <a:masterClrMapping/>
  </p:clrMapOvr>
</p:sld>
</file>

<file path=ppt/slides/slide11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025716" y="-229493"/>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2849826" y="3999231"/>
            <a:ext cx="12588348" cy="3926772"/>
          </a:xfrm>
          <a:prstGeom prst="rect">
            <a:avLst/>
          </a:prstGeom>
        </p:spPr>
        <p:txBody>
          <a:bodyPr anchor="t" rtlCol="false" tIns="0" lIns="0" bIns="0" rIns="0">
            <a:spAutoFit/>
          </a:bodyPr>
          <a:lstStyle/>
          <a:p>
            <a:pPr algn="ctr">
              <a:lnSpc>
                <a:spcPts val="7839"/>
              </a:lnSpc>
              <a:spcBef>
                <a:spcPct val="0"/>
              </a:spcBef>
            </a:pPr>
            <a:r>
              <a:rPr lang="en-US" sz="5599">
                <a:solidFill>
                  <a:srgbClr val="FFFFFF"/>
                </a:solidFill>
                <a:latin typeface="Inter Bold"/>
              </a:rPr>
              <a:t>The "Landmarkers" tool that Snapchat introduced lets users add augmented reality effects to well-known structures and landmarks. </a:t>
            </a:r>
          </a:p>
        </p:txBody>
      </p:sp>
      <p:sp>
        <p:nvSpPr>
          <p:cNvPr name="Freeform 6" id="6"/>
          <p:cNvSpPr/>
          <p:nvPr/>
        </p:nvSpPr>
        <p:spPr>
          <a:xfrm flipH="false" flipV="false" rot="0">
            <a:off x="0" y="-1269"/>
            <a:ext cx="4675909" cy="4114800"/>
          </a:xfrm>
          <a:custGeom>
            <a:avLst/>
            <a:gdLst/>
            <a:ahLst/>
            <a:cxnLst/>
            <a:rect r="r" b="b" t="t" l="l"/>
            <a:pathLst>
              <a:path h="4114800" w="4675909">
                <a:moveTo>
                  <a:pt x="0" y="0"/>
                </a:moveTo>
                <a:lnTo>
                  <a:pt x="4675909" y="0"/>
                </a:lnTo>
                <a:lnTo>
                  <a:pt x="467590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4118056" y="1171316"/>
            <a:ext cx="13936361" cy="1170306"/>
          </a:xfrm>
          <a:prstGeom prst="rect">
            <a:avLst/>
          </a:prstGeom>
        </p:spPr>
        <p:txBody>
          <a:bodyPr anchor="t" rtlCol="false" tIns="0" lIns="0" bIns="0" rIns="0">
            <a:spAutoFit/>
          </a:bodyPr>
          <a:lstStyle/>
          <a:p>
            <a:pPr algn="ctr">
              <a:lnSpc>
                <a:spcPts val="9519"/>
              </a:lnSpc>
              <a:spcBef>
                <a:spcPct val="0"/>
              </a:spcBef>
            </a:pPr>
            <a:r>
              <a:rPr lang="en-US" sz="6799">
                <a:solidFill>
                  <a:srgbClr val="F3BE66"/>
                </a:solidFill>
                <a:latin typeface="Inter Bold"/>
              </a:rPr>
              <a:t>4.) Snapchat Landmarkers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942095"/>
            <a:ext cx="14171191" cy="14171191"/>
          </a:xfrm>
          <a:custGeom>
            <a:avLst/>
            <a:gdLst/>
            <a:ahLst/>
            <a:cxnLst/>
            <a:rect r="r" b="b" t="t" l="l"/>
            <a:pathLst>
              <a:path h="14171191" w="14171191">
                <a:moveTo>
                  <a:pt x="0" y="0"/>
                </a:moveTo>
                <a:lnTo>
                  <a:pt x="14171190" y="0"/>
                </a:lnTo>
                <a:lnTo>
                  <a:pt x="14171190" y="14171190"/>
                </a:lnTo>
                <a:lnTo>
                  <a:pt x="0" y="141711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884053" y="3256123"/>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3349117" y="4164637"/>
            <a:ext cx="11589765" cy="3506589"/>
          </a:xfrm>
          <a:prstGeom prst="rect">
            <a:avLst/>
          </a:prstGeom>
        </p:spPr>
        <p:txBody>
          <a:bodyPr anchor="t" rtlCol="false" tIns="0" lIns="0" bIns="0" rIns="0">
            <a:spAutoFit/>
          </a:bodyPr>
          <a:lstStyle/>
          <a:p>
            <a:pPr algn="ctr">
              <a:lnSpc>
                <a:spcPts val="14098"/>
              </a:lnSpc>
            </a:pPr>
            <a:r>
              <a:rPr lang="en-US" sz="10070">
                <a:solidFill>
                  <a:srgbClr val="FFFFFF"/>
                </a:solidFill>
                <a:latin typeface="Inter Bold"/>
              </a:rPr>
              <a:t>AUGMENTED </a:t>
            </a:r>
          </a:p>
          <a:p>
            <a:pPr algn="ctr">
              <a:lnSpc>
                <a:spcPts val="14098"/>
              </a:lnSpc>
              <a:spcBef>
                <a:spcPct val="0"/>
              </a:spcBef>
            </a:pPr>
            <a:r>
              <a:rPr lang="en-US" sz="10070">
                <a:solidFill>
                  <a:srgbClr val="FFFFFF"/>
                </a:solidFill>
                <a:latin typeface="Inter Bold"/>
              </a:rPr>
              <a:t>REALITY</a:t>
            </a:r>
          </a:p>
        </p:txBody>
      </p:sp>
    </p:spTree>
  </p:cSld>
  <p:clrMapOvr>
    <a:masterClrMapping/>
  </p:clrMapOvr>
</p:sld>
</file>

<file path=ppt/slides/slide12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025716" y="-229493"/>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5" id="5">
            <a:hlinkClick action="ppaction://media"/>
          </p:cNvPr>
          <p:cNvPicPr>
            <a:picLocks noChangeAspect="true"/>
          </p:cNvPicPr>
          <p:nvPr>
            <a:videoFile r:link="rId5"/>
            <p:extLst>
              <p:ext uri="{DAA4B4D4-6D71-4841-9C94-3DE7FCFB9230}">
                <p14:media xmlns:p14="http://schemas.microsoft.com/office/powerpoint/2010/main" r:embed="rId6"/>
              </p:ext>
            </p:extLst>
          </p:nvPr>
        </p:nvPicPr>
        <p:blipFill>
          <a:blip r:embed="rId4"/>
          <a:srcRect l="0" t="0" r="0" b="0"/>
          <a:stretch>
            <a:fillRect/>
          </a:stretch>
        </p:blipFill>
        <p:spPr>
          <a:xfrm flipH="false" flipV="false" rot="0">
            <a:off x="1028700" y="1201011"/>
            <a:ext cx="15705344" cy="8229600"/>
          </a:xfrm>
          <a:prstGeom prst="rect">
            <a:avLst/>
          </a:prstGeom>
        </p:spPr>
      </p:pic>
    </p:spTree>
  </p:cSld>
  <p:clrMapOvr>
    <a:masterClrMapping/>
  </p:clrMapOvr>
  <p:timing>
    <p:tnLst>
      <p:par>
        <p:cTn dur="indefinite" restart="never" nodeType="tmRoot">
          <p:childTnLst>
            <p:video>
              <p:cMediaNode vol="0">
                <p:cTn fill="hold" display="false">
                  <p:stCondLst>
                    <p:cond delay="indefinite"/>
                  </p:stCondLst>
                </p:cTn>
                <p:tgtEl>
                  <p:spTgt spid="5"/>
                </p:tgtEl>
              </p:cMediaNode>
            </p:video>
          </p:childTnLst>
        </p:cTn>
      </p:par>
    </p:tnLst>
  </p:timing>
</p:sld>
</file>

<file path=ppt/slides/slide12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025716" y="-229493"/>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570983" y="418698"/>
            <a:ext cx="2303525" cy="2303525"/>
          </a:xfrm>
          <a:custGeom>
            <a:avLst/>
            <a:gdLst/>
            <a:ahLst/>
            <a:cxnLst/>
            <a:rect r="r" b="b" t="t" l="l"/>
            <a:pathLst>
              <a:path h="2303525" w="2303525">
                <a:moveTo>
                  <a:pt x="0" y="0"/>
                </a:moveTo>
                <a:lnTo>
                  <a:pt x="2303525" y="0"/>
                </a:lnTo>
                <a:lnTo>
                  <a:pt x="2303525" y="2303525"/>
                </a:lnTo>
                <a:lnTo>
                  <a:pt x="0" y="23035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570983" y="3409988"/>
            <a:ext cx="7945103" cy="4473594"/>
          </a:xfrm>
          <a:custGeom>
            <a:avLst/>
            <a:gdLst/>
            <a:ahLst/>
            <a:cxnLst/>
            <a:rect r="r" b="b" t="t" l="l"/>
            <a:pathLst>
              <a:path h="4473594" w="7945103">
                <a:moveTo>
                  <a:pt x="0" y="0"/>
                </a:moveTo>
                <a:lnTo>
                  <a:pt x="7945103" y="0"/>
                </a:lnTo>
                <a:lnTo>
                  <a:pt x="7945103" y="4473594"/>
                </a:lnTo>
                <a:lnTo>
                  <a:pt x="0" y="4473594"/>
                </a:lnTo>
                <a:lnTo>
                  <a:pt x="0" y="0"/>
                </a:lnTo>
                <a:close/>
              </a:path>
            </a:pathLst>
          </a:custGeom>
          <a:blipFill>
            <a:blip r:embed="rId6"/>
            <a:stretch>
              <a:fillRect l="0" t="0" r="0" b="0"/>
            </a:stretch>
          </a:blipFill>
        </p:spPr>
      </p:sp>
      <p:sp>
        <p:nvSpPr>
          <p:cNvPr name="TextBox 7" id="7"/>
          <p:cNvSpPr txBox="true"/>
          <p:nvPr/>
        </p:nvSpPr>
        <p:spPr>
          <a:xfrm rot="0">
            <a:off x="8709131" y="2768288"/>
            <a:ext cx="8316585" cy="5671269"/>
          </a:xfrm>
          <a:prstGeom prst="rect">
            <a:avLst/>
          </a:prstGeom>
        </p:spPr>
        <p:txBody>
          <a:bodyPr anchor="t" rtlCol="false" tIns="0" lIns="0" bIns="0" rIns="0">
            <a:spAutoFit/>
          </a:bodyPr>
          <a:lstStyle/>
          <a:p>
            <a:pPr algn="ctr">
              <a:lnSpc>
                <a:spcPts val="5637"/>
              </a:lnSpc>
              <a:spcBef>
                <a:spcPct val="0"/>
              </a:spcBef>
            </a:pPr>
            <a:r>
              <a:rPr lang="en-US" sz="4026">
                <a:solidFill>
                  <a:srgbClr val="FFFFFF"/>
                </a:solidFill>
                <a:latin typeface="Inter Bold"/>
              </a:rPr>
              <a:t>Microsoft HoloLens is a mixed reality headset developed and produced by Microsoft. It was first announced in January 2015 and has since undergone several iterations, with the latest version being the HoloLens 2, released in 2019.</a:t>
            </a:r>
          </a:p>
        </p:txBody>
      </p:sp>
      <p:sp>
        <p:nvSpPr>
          <p:cNvPr name="TextBox 8" id="8"/>
          <p:cNvSpPr txBox="true"/>
          <p:nvPr/>
        </p:nvSpPr>
        <p:spPr>
          <a:xfrm rot="0">
            <a:off x="4118056" y="1171316"/>
            <a:ext cx="13936361" cy="1170306"/>
          </a:xfrm>
          <a:prstGeom prst="rect">
            <a:avLst/>
          </a:prstGeom>
        </p:spPr>
        <p:txBody>
          <a:bodyPr anchor="t" rtlCol="false" tIns="0" lIns="0" bIns="0" rIns="0">
            <a:spAutoFit/>
          </a:bodyPr>
          <a:lstStyle/>
          <a:p>
            <a:pPr algn="ctr">
              <a:lnSpc>
                <a:spcPts val="9519"/>
              </a:lnSpc>
              <a:spcBef>
                <a:spcPct val="0"/>
              </a:spcBef>
            </a:pPr>
            <a:r>
              <a:rPr lang="en-US" sz="6799">
                <a:solidFill>
                  <a:srgbClr val="F3BE66"/>
                </a:solidFill>
                <a:latin typeface="Inter Bold"/>
              </a:rPr>
              <a:t>5.) Microsoft HoloLens</a:t>
            </a:r>
          </a:p>
        </p:txBody>
      </p:sp>
    </p:spTree>
  </p:cSld>
  <p:clrMapOvr>
    <a:masterClrMapping/>
  </p:clrMapOvr>
</p:sld>
</file>

<file path=ppt/slides/slide12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344111" y="2765932"/>
            <a:ext cx="6657566" cy="6208547"/>
          </a:xfrm>
          <a:custGeom>
            <a:avLst/>
            <a:gdLst/>
            <a:ahLst/>
            <a:cxnLst/>
            <a:rect r="r" b="b" t="t" l="l"/>
            <a:pathLst>
              <a:path h="6208547" w="6657566">
                <a:moveTo>
                  <a:pt x="0" y="0"/>
                </a:moveTo>
                <a:lnTo>
                  <a:pt x="6657566" y="0"/>
                </a:lnTo>
                <a:lnTo>
                  <a:pt x="6657566" y="6208547"/>
                </a:lnTo>
                <a:lnTo>
                  <a:pt x="0" y="6208547"/>
                </a:lnTo>
                <a:lnTo>
                  <a:pt x="0" y="0"/>
                </a:lnTo>
                <a:close/>
              </a:path>
            </a:pathLst>
          </a:custGeom>
          <a:blipFill>
            <a:blip r:embed="rId6"/>
            <a:stretch>
              <a:fillRect l="0" t="0" r="0" b="0"/>
            </a:stretch>
          </a:blipFill>
        </p:spPr>
      </p:sp>
      <p:sp>
        <p:nvSpPr>
          <p:cNvPr name="Freeform 7" id="7"/>
          <p:cNvSpPr/>
          <p:nvPr/>
        </p:nvSpPr>
        <p:spPr>
          <a:xfrm flipH="false" flipV="false" rot="0">
            <a:off x="381686" y="8053222"/>
            <a:ext cx="1840212" cy="1842515"/>
          </a:xfrm>
          <a:custGeom>
            <a:avLst/>
            <a:gdLst/>
            <a:ahLst/>
            <a:cxnLst/>
            <a:rect r="r" b="b" t="t" l="l"/>
            <a:pathLst>
              <a:path h="1842515" w="1840212">
                <a:moveTo>
                  <a:pt x="0" y="0"/>
                </a:moveTo>
                <a:lnTo>
                  <a:pt x="1840212" y="0"/>
                </a:lnTo>
                <a:lnTo>
                  <a:pt x="1840212" y="1842515"/>
                </a:lnTo>
                <a:lnTo>
                  <a:pt x="0" y="184251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1929611" y="923925"/>
            <a:ext cx="10074629" cy="854798"/>
          </a:xfrm>
          <a:prstGeom prst="rect">
            <a:avLst/>
          </a:prstGeom>
        </p:spPr>
        <p:txBody>
          <a:bodyPr anchor="t" rtlCol="false" tIns="0" lIns="0" bIns="0" rIns="0">
            <a:spAutoFit/>
          </a:bodyPr>
          <a:lstStyle/>
          <a:p>
            <a:pPr algn="just">
              <a:lnSpc>
                <a:spcPts val="6960"/>
              </a:lnSpc>
              <a:spcBef>
                <a:spcPct val="0"/>
              </a:spcBef>
            </a:pPr>
            <a:r>
              <a:rPr lang="en-US" sz="4971">
                <a:solidFill>
                  <a:srgbClr val="F3BE66"/>
                </a:solidFill>
                <a:latin typeface="Inter Bold"/>
              </a:rPr>
              <a:t>6.) Way Finding and Navigations</a:t>
            </a:r>
          </a:p>
        </p:txBody>
      </p:sp>
      <p:sp>
        <p:nvSpPr>
          <p:cNvPr name="TextBox 9" id="9"/>
          <p:cNvSpPr txBox="true"/>
          <p:nvPr/>
        </p:nvSpPr>
        <p:spPr>
          <a:xfrm rot="0">
            <a:off x="1028700" y="2034796"/>
            <a:ext cx="9057788" cy="3835410"/>
          </a:xfrm>
          <a:prstGeom prst="rect">
            <a:avLst/>
          </a:prstGeom>
        </p:spPr>
        <p:txBody>
          <a:bodyPr anchor="t" rtlCol="false" tIns="0" lIns="0" bIns="0" rIns="0">
            <a:spAutoFit/>
          </a:bodyPr>
          <a:lstStyle/>
          <a:p>
            <a:pPr algn="just">
              <a:lnSpc>
                <a:spcPts val="5073"/>
              </a:lnSpc>
            </a:pPr>
          </a:p>
          <a:p>
            <a:pPr algn="just">
              <a:lnSpc>
                <a:spcPts val="5073"/>
              </a:lnSpc>
              <a:spcBef>
                <a:spcPct val="0"/>
              </a:spcBef>
            </a:pPr>
            <a:r>
              <a:rPr lang="en-US" sz="3623">
                <a:solidFill>
                  <a:srgbClr val="FFFFFF"/>
                </a:solidFill>
                <a:latin typeface="Inter Bold"/>
              </a:rPr>
              <a:t>The use of augmented reality (AR) has improved navigational experiences and provided real-time information in a variety of wayfinding and navigation applications. </a:t>
            </a:r>
          </a:p>
        </p:txBody>
      </p:sp>
    </p:spTree>
  </p:cSld>
  <p:clrMapOvr>
    <a:masterClrMapping/>
  </p:clrMapOvr>
</p:sld>
</file>

<file path=ppt/slides/slide12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714073" y="7895672"/>
            <a:ext cx="1721623" cy="1739013"/>
          </a:xfrm>
          <a:custGeom>
            <a:avLst/>
            <a:gdLst/>
            <a:ahLst/>
            <a:cxnLst/>
            <a:rect r="r" b="b" t="t" l="l"/>
            <a:pathLst>
              <a:path h="1739013" w="1721623">
                <a:moveTo>
                  <a:pt x="0" y="0"/>
                </a:moveTo>
                <a:lnTo>
                  <a:pt x="1721623" y="0"/>
                </a:lnTo>
                <a:lnTo>
                  <a:pt x="1721623" y="1739013"/>
                </a:lnTo>
                <a:lnTo>
                  <a:pt x="0" y="173901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9299723" y="4171950"/>
            <a:ext cx="8115300" cy="4057650"/>
          </a:xfrm>
          <a:custGeom>
            <a:avLst/>
            <a:gdLst/>
            <a:ahLst/>
            <a:cxnLst/>
            <a:rect r="r" b="b" t="t" l="l"/>
            <a:pathLst>
              <a:path h="4057650" w="8115300">
                <a:moveTo>
                  <a:pt x="0" y="0"/>
                </a:moveTo>
                <a:lnTo>
                  <a:pt x="8115300" y="0"/>
                </a:lnTo>
                <a:lnTo>
                  <a:pt x="8115300" y="4057650"/>
                </a:lnTo>
                <a:lnTo>
                  <a:pt x="0" y="4057650"/>
                </a:lnTo>
                <a:lnTo>
                  <a:pt x="0" y="0"/>
                </a:lnTo>
                <a:close/>
              </a:path>
            </a:pathLst>
          </a:custGeom>
          <a:blipFill>
            <a:blip r:embed="rId8"/>
            <a:stretch>
              <a:fillRect l="0" t="0" r="0" b="0"/>
            </a:stretch>
          </a:blipFill>
        </p:spPr>
      </p:sp>
      <p:sp>
        <p:nvSpPr>
          <p:cNvPr name="TextBox 8" id="8"/>
          <p:cNvSpPr txBox="true"/>
          <p:nvPr/>
        </p:nvSpPr>
        <p:spPr>
          <a:xfrm rot="0">
            <a:off x="1929611" y="923925"/>
            <a:ext cx="12384514" cy="854798"/>
          </a:xfrm>
          <a:prstGeom prst="rect">
            <a:avLst/>
          </a:prstGeom>
        </p:spPr>
        <p:txBody>
          <a:bodyPr anchor="t" rtlCol="false" tIns="0" lIns="0" bIns="0" rIns="0">
            <a:spAutoFit/>
          </a:bodyPr>
          <a:lstStyle/>
          <a:p>
            <a:pPr algn="just">
              <a:lnSpc>
                <a:spcPts val="6960"/>
              </a:lnSpc>
              <a:spcBef>
                <a:spcPct val="0"/>
              </a:spcBef>
            </a:pPr>
            <a:r>
              <a:rPr lang="en-US" sz="4971">
                <a:solidFill>
                  <a:srgbClr val="F3BE66"/>
                </a:solidFill>
                <a:latin typeface="Inter Bold"/>
              </a:rPr>
              <a:t>7.) Medical Training and Visualization</a:t>
            </a:r>
          </a:p>
        </p:txBody>
      </p:sp>
      <p:sp>
        <p:nvSpPr>
          <p:cNvPr name="TextBox 9" id="9"/>
          <p:cNvSpPr txBox="true"/>
          <p:nvPr/>
        </p:nvSpPr>
        <p:spPr>
          <a:xfrm rot="0">
            <a:off x="1301792" y="1766169"/>
            <a:ext cx="7453911" cy="4744886"/>
          </a:xfrm>
          <a:prstGeom prst="rect">
            <a:avLst/>
          </a:prstGeom>
        </p:spPr>
        <p:txBody>
          <a:bodyPr anchor="t" rtlCol="false" tIns="0" lIns="0" bIns="0" rIns="0">
            <a:spAutoFit/>
          </a:bodyPr>
          <a:lstStyle/>
          <a:p>
            <a:pPr algn="just">
              <a:lnSpc>
                <a:spcPts val="4174"/>
              </a:lnSpc>
            </a:pPr>
          </a:p>
          <a:p>
            <a:pPr algn="just">
              <a:lnSpc>
                <a:spcPts val="4174"/>
              </a:lnSpc>
              <a:spcBef>
                <a:spcPct val="0"/>
              </a:spcBef>
            </a:pPr>
            <a:r>
              <a:rPr lang="en-US" sz="2981">
                <a:solidFill>
                  <a:srgbClr val="FFFFFF"/>
                </a:solidFill>
                <a:latin typeface="Inter Bold"/>
              </a:rPr>
              <a:t>In the medical industry, AR has been widely used for teaching and visualization reasons. During operations, surgeons can overlay real-time patient data, anatomical features, and instructions using augmented reality (AR) headsets or smart glasses, improving precision and lowering risks</a:t>
            </a:r>
          </a:p>
        </p:txBody>
      </p:sp>
    </p:spTree>
  </p:cSld>
  <p:clrMapOvr>
    <a:masterClrMapping/>
  </p:clrMapOvr>
</p:sld>
</file>

<file path=ppt/slides/slide1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942" r="0" b="29807"/>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3489500" y="3101128"/>
            <a:ext cx="11309001" cy="3557195"/>
          </a:xfrm>
          <a:custGeom>
            <a:avLst/>
            <a:gdLst/>
            <a:ahLst/>
            <a:cxnLst/>
            <a:rect r="r" b="b" t="t" l="l"/>
            <a:pathLst>
              <a:path h="3557195" w="11309001">
                <a:moveTo>
                  <a:pt x="0" y="0"/>
                </a:moveTo>
                <a:lnTo>
                  <a:pt x="11309000" y="0"/>
                </a:lnTo>
                <a:lnTo>
                  <a:pt x="11309000" y="3557195"/>
                </a:lnTo>
                <a:lnTo>
                  <a:pt x="0" y="355719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9" id="9"/>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Bold"/>
              </a:rPr>
              <a:t>STUDIO SHODWE</a:t>
            </a:r>
          </a:p>
        </p:txBody>
      </p:sp>
      <p:sp>
        <p:nvSpPr>
          <p:cNvPr name="TextBox 10" id="10"/>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1" id="11"/>
          <p:cNvSpPr txBox="true"/>
          <p:nvPr/>
        </p:nvSpPr>
        <p:spPr>
          <a:xfrm rot="0">
            <a:off x="3489500" y="3681482"/>
            <a:ext cx="11309001" cy="2139312"/>
          </a:xfrm>
          <a:prstGeom prst="rect">
            <a:avLst/>
          </a:prstGeom>
        </p:spPr>
        <p:txBody>
          <a:bodyPr anchor="t" rtlCol="false" tIns="0" lIns="0" bIns="0" rIns="0">
            <a:spAutoFit/>
          </a:bodyPr>
          <a:lstStyle/>
          <a:p>
            <a:pPr algn="ctr">
              <a:lnSpc>
                <a:spcPts val="17308"/>
              </a:lnSpc>
              <a:spcBef>
                <a:spcPct val="0"/>
              </a:spcBef>
            </a:pPr>
            <a:r>
              <a:rPr lang="en-US" sz="12363">
                <a:solidFill>
                  <a:srgbClr val="FFFFFF"/>
                </a:solidFill>
                <a:latin typeface="Inter Bold"/>
              </a:rPr>
              <a:t>THANK YOU</a:t>
            </a:r>
          </a:p>
        </p:txBody>
      </p:sp>
      <p:sp>
        <p:nvSpPr>
          <p:cNvPr name="Freeform 12" id="12"/>
          <p:cNvSpPr/>
          <p:nvPr/>
        </p:nvSpPr>
        <p:spPr>
          <a:xfrm flipH="false" flipV="false" rot="0">
            <a:off x="1972515" y="3072622"/>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3" id="13"/>
          <p:cNvSpPr/>
          <p:nvPr/>
        </p:nvSpPr>
        <p:spPr>
          <a:xfrm flipH="false" flipV="false" rot="0">
            <a:off x="15681442" y="3072622"/>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9011017" y="-1958239"/>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259947" y="4731046"/>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5480179" y="332991"/>
            <a:ext cx="11589765" cy="1725414"/>
          </a:xfrm>
          <a:prstGeom prst="rect">
            <a:avLst/>
          </a:prstGeom>
        </p:spPr>
        <p:txBody>
          <a:bodyPr anchor="t" rtlCol="false" tIns="0" lIns="0" bIns="0" rIns="0">
            <a:spAutoFit/>
          </a:bodyPr>
          <a:lstStyle/>
          <a:p>
            <a:pPr algn="ctr">
              <a:lnSpc>
                <a:spcPts val="14098"/>
              </a:lnSpc>
              <a:spcBef>
                <a:spcPct val="0"/>
              </a:spcBef>
            </a:pPr>
            <a:r>
              <a:rPr lang="en-US" sz="10070">
                <a:solidFill>
                  <a:srgbClr val="F3BE66"/>
                </a:solidFill>
                <a:latin typeface="Inter Bold"/>
              </a:rPr>
              <a:t>CONTENTS</a:t>
            </a:r>
          </a:p>
        </p:txBody>
      </p:sp>
      <p:sp>
        <p:nvSpPr>
          <p:cNvPr name="TextBox 10" id="10"/>
          <p:cNvSpPr txBox="true"/>
          <p:nvPr/>
        </p:nvSpPr>
        <p:spPr>
          <a:xfrm rot="0">
            <a:off x="5480179" y="2233880"/>
            <a:ext cx="12323035" cy="7447280"/>
          </a:xfrm>
          <a:prstGeom prst="rect">
            <a:avLst/>
          </a:prstGeom>
        </p:spPr>
        <p:txBody>
          <a:bodyPr anchor="t" rtlCol="false" tIns="0" lIns="0" bIns="0" rIns="0">
            <a:spAutoFit/>
          </a:bodyPr>
          <a:lstStyle/>
          <a:p>
            <a:pPr marL="1144274" indent="-572137" lvl="1">
              <a:lnSpc>
                <a:spcPts val="7420"/>
              </a:lnSpc>
              <a:buFont typeface="Arial"/>
              <a:buChar char="•"/>
            </a:pPr>
            <a:r>
              <a:rPr lang="en-US" sz="5300">
                <a:solidFill>
                  <a:srgbClr val="FFFFFF"/>
                </a:solidFill>
                <a:latin typeface="Inter Bold"/>
              </a:rPr>
              <a:t>Introduction to Augmented Reality</a:t>
            </a:r>
          </a:p>
          <a:p>
            <a:pPr marL="1144274" indent="-572137" lvl="1">
              <a:lnSpc>
                <a:spcPts val="7420"/>
              </a:lnSpc>
              <a:buFont typeface="Arial"/>
              <a:buChar char="•"/>
            </a:pPr>
            <a:r>
              <a:rPr lang="en-US" sz="5300">
                <a:solidFill>
                  <a:srgbClr val="FFFFFF"/>
                </a:solidFill>
                <a:latin typeface="Inter Bold"/>
              </a:rPr>
              <a:t>AR Technologies and Devices</a:t>
            </a:r>
          </a:p>
          <a:p>
            <a:pPr marL="1144274" indent="-572137" lvl="1">
              <a:lnSpc>
                <a:spcPts val="7420"/>
              </a:lnSpc>
              <a:buFont typeface="Arial"/>
              <a:buChar char="•"/>
            </a:pPr>
            <a:r>
              <a:rPr lang="en-US" sz="5300">
                <a:solidFill>
                  <a:srgbClr val="FFFFFF"/>
                </a:solidFill>
                <a:latin typeface="Inter Bold"/>
              </a:rPr>
              <a:t>Core Concepts and Technique</a:t>
            </a:r>
          </a:p>
          <a:p>
            <a:pPr marL="1144274" indent="-572137" lvl="1">
              <a:lnSpc>
                <a:spcPts val="7420"/>
              </a:lnSpc>
              <a:buFont typeface="Arial"/>
              <a:buChar char="•"/>
            </a:pPr>
            <a:r>
              <a:rPr lang="en-US" sz="5300">
                <a:solidFill>
                  <a:srgbClr val="FFFFFF"/>
                </a:solidFill>
                <a:latin typeface="Inter Bold"/>
              </a:rPr>
              <a:t>Augmented Reality in Various Industries</a:t>
            </a:r>
          </a:p>
          <a:p>
            <a:pPr marL="1144274" indent="-572137" lvl="1">
              <a:lnSpc>
                <a:spcPts val="7420"/>
              </a:lnSpc>
              <a:buFont typeface="Arial"/>
              <a:buChar char="•"/>
            </a:pPr>
            <a:r>
              <a:rPr lang="en-US" sz="5300">
                <a:solidFill>
                  <a:srgbClr val="FFFFFF"/>
                </a:solidFill>
                <a:latin typeface="Inter Bold"/>
              </a:rPr>
              <a:t>Challenges and Future Directions</a:t>
            </a:r>
          </a:p>
          <a:p>
            <a:pPr marL="1144274" indent="-572137" lvl="1">
              <a:lnSpc>
                <a:spcPts val="7420"/>
              </a:lnSpc>
              <a:spcBef>
                <a:spcPct val="0"/>
              </a:spcBef>
              <a:buFont typeface="Arial"/>
              <a:buChar char="•"/>
            </a:pPr>
            <a:r>
              <a:rPr lang="en-US" sz="5300">
                <a:solidFill>
                  <a:srgbClr val="FFFFFF"/>
                </a:solidFill>
                <a:latin typeface="Inter Bold"/>
              </a:rPr>
              <a:t>Examples and Success Stories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838714"/>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884053" y="3256123"/>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3349117" y="4943475"/>
            <a:ext cx="11589765" cy="1725414"/>
          </a:xfrm>
          <a:prstGeom prst="rect">
            <a:avLst/>
          </a:prstGeom>
        </p:spPr>
        <p:txBody>
          <a:bodyPr anchor="t" rtlCol="false" tIns="0" lIns="0" bIns="0" rIns="0">
            <a:spAutoFit/>
          </a:bodyPr>
          <a:lstStyle/>
          <a:p>
            <a:pPr algn="ctr">
              <a:lnSpc>
                <a:spcPts val="14098"/>
              </a:lnSpc>
              <a:spcBef>
                <a:spcPct val="0"/>
              </a:spcBef>
            </a:pPr>
            <a:r>
              <a:rPr lang="en-US" sz="10070">
                <a:solidFill>
                  <a:srgbClr val="FFFFFF"/>
                </a:solidFill>
                <a:latin typeface="Inter Bold"/>
              </a:rPr>
              <a:t>INTRODUCTION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pic>
        <p:nvPicPr>
          <p:cNvPr name="Picture 9" id="9"/>
          <p:cNvPicPr>
            <a:picLocks noChangeAspect="true"/>
          </p:cNvPicPr>
          <p:nvPr>
            <a:videoFile r:link="rId6"/>
          </p:nvPr>
        </p:nvPicPr>
        <p:blipFill>
          <a:blip r:embed="rId5"/>
          <a:stretch>
            <a:fillRect/>
          </a:stretch>
        </p:blipFill>
        <p:spPr>
          <a:xfrm rot="0">
            <a:off x="2058405" y="1287006"/>
            <a:ext cx="14171191" cy="7971294"/>
          </a:xfrm>
          <a:prstGeom prst="rect">
            <a:avLst/>
          </a:prstGeom>
        </p:spPr>
      </p:pic>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grpSp>
        <p:nvGrpSpPr>
          <p:cNvPr name="Group 4" id="4"/>
          <p:cNvGrpSpPr>
            <a:grpSpLocks noChangeAspect="true"/>
          </p:cNvGrpSpPr>
          <p:nvPr/>
        </p:nvGrpSpPr>
        <p:grpSpPr>
          <a:xfrm rot="0">
            <a:off x="1028700" y="1918902"/>
            <a:ext cx="7339398" cy="7339398"/>
            <a:chOff x="0" y="0"/>
            <a:chExt cx="3282950" cy="3282950"/>
          </a:xfrm>
        </p:grpSpPr>
        <p:sp>
          <p:nvSpPr>
            <p:cNvPr name="Freeform 5" id="5"/>
            <p:cNvSpPr/>
            <p:nvPr/>
          </p:nvSpPr>
          <p:spPr>
            <a:xfrm flipH="false" flipV="false" rot="0">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l="0" t="0" r="0" b="0"/>
              </a:stretch>
            </a:blipFill>
          </p:spPr>
        </p:sp>
      </p:grpSp>
      <p:sp>
        <p:nvSpPr>
          <p:cNvPr name="Freeform 6" id="6"/>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8024081" y="1574884"/>
            <a:ext cx="688035" cy="688035"/>
          </a:xfrm>
          <a:custGeom>
            <a:avLst/>
            <a:gdLst/>
            <a:ahLst/>
            <a:cxnLst/>
            <a:rect r="r" b="b" t="t" l="l"/>
            <a:pathLst>
              <a:path h="688035" w="688035">
                <a:moveTo>
                  <a:pt x="0" y="0"/>
                </a:moveTo>
                <a:lnTo>
                  <a:pt x="688035" y="0"/>
                </a:lnTo>
                <a:lnTo>
                  <a:pt x="688035" y="688035"/>
                </a:lnTo>
                <a:lnTo>
                  <a:pt x="0" y="688035"/>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pic>
        <p:nvPicPr>
          <p:cNvPr name="Picture 10" id="10"/>
          <p:cNvPicPr>
            <a:picLocks noChangeAspect="true"/>
          </p:cNvPicPr>
          <p:nvPr/>
        </p:nvPicPr>
        <p:blipFill>
          <a:blip r:embed="rId12"/>
          <a:srcRect l="0" t="0" r="0" b="0"/>
          <a:stretch>
            <a:fillRect/>
          </a:stretch>
        </p:blipFill>
        <p:spPr>
          <a:xfrm flipH="false" flipV="false" rot="0">
            <a:off x="15245941" y="7878779"/>
            <a:ext cx="2252223" cy="2408221"/>
          </a:xfrm>
          <a:prstGeom prst="rect">
            <a:avLst/>
          </a:prstGeom>
        </p:spPr>
      </p:pic>
      <p:sp>
        <p:nvSpPr>
          <p:cNvPr name="TextBox 11" id="11"/>
          <p:cNvSpPr txBox="true"/>
          <p:nvPr/>
        </p:nvSpPr>
        <p:spPr>
          <a:xfrm rot="0">
            <a:off x="9471248" y="584200"/>
            <a:ext cx="7554780"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What really is</a:t>
            </a:r>
          </a:p>
        </p:txBody>
      </p:sp>
      <p:sp>
        <p:nvSpPr>
          <p:cNvPr name="TextBox 12" id="12"/>
          <p:cNvSpPr txBox="true"/>
          <p:nvPr/>
        </p:nvSpPr>
        <p:spPr>
          <a:xfrm rot="0">
            <a:off x="9471248" y="1498600"/>
            <a:ext cx="7815578"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Augmented Reality?</a:t>
            </a:r>
          </a:p>
        </p:txBody>
      </p:sp>
      <p:sp>
        <p:nvSpPr>
          <p:cNvPr name="TextBox 13" id="13"/>
          <p:cNvSpPr txBox="true"/>
          <p:nvPr/>
        </p:nvSpPr>
        <p:spPr>
          <a:xfrm rot="0">
            <a:off x="9144000" y="2679700"/>
            <a:ext cx="8730872" cy="6289341"/>
          </a:xfrm>
          <a:prstGeom prst="rect">
            <a:avLst/>
          </a:prstGeom>
        </p:spPr>
        <p:txBody>
          <a:bodyPr anchor="t" rtlCol="false" tIns="0" lIns="0" bIns="0" rIns="0">
            <a:spAutoFit/>
          </a:bodyPr>
          <a:lstStyle/>
          <a:p>
            <a:pPr algn="just">
              <a:lnSpc>
                <a:spcPts val="4568"/>
              </a:lnSpc>
              <a:spcBef>
                <a:spcPct val="0"/>
              </a:spcBef>
            </a:pPr>
            <a:r>
              <a:rPr lang="en-US" sz="3263">
                <a:solidFill>
                  <a:srgbClr val="FFFFFF"/>
                </a:solidFill>
                <a:latin typeface="Poppins"/>
              </a:rPr>
              <a:t>In the context of Augmented Reality (AR), the term refers to a technology that combines virtual elements with the real-world environment to create an interactive and enhanced user experience. AR overlays computer-generated information, such as images, videos, or 3D models, onto the real world, allowing users to perceive and interact with both the physical and digital realms simultaneously.</a:t>
            </a:r>
          </a:p>
        </p:txBody>
      </p:sp>
      <p:sp>
        <p:nvSpPr>
          <p:cNvPr name="TextBox 14" id="14"/>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500060" y="418698"/>
            <a:ext cx="17374812" cy="9449604"/>
            <a:chOff x="0" y="0"/>
            <a:chExt cx="5877406" cy="3196533"/>
          </a:xfrm>
        </p:grpSpPr>
        <p:sp>
          <p:nvSpPr>
            <p:cNvPr name="Freeform 3" id="3"/>
            <p:cNvSpPr/>
            <p:nvPr/>
          </p:nvSpPr>
          <p:spPr>
            <a:xfrm flipH="false" flipV="false" rot="0">
              <a:off x="0" y="0"/>
              <a:ext cx="5877406" cy="3196533"/>
            </a:xfrm>
            <a:custGeom>
              <a:avLst/>
              <a:gdLst/>
              <a:ahLst/>
              <a:cxnLst/>
              <a:rect r="r" b="b" t="t" l="l"/>
              <a:pathLst>
                <a:path h="3196533" w="5877406">
                  <a:moveTo>
                    <a:pt x="5752945" y="3196533"/>
                  </a:moveTo>
                  <a:lnTo>
                    <a:pt x="124460" y="3196533"/>
                  </a:lnTo>
                  <a:cubicBezTo>
                    <a:pt x="55880" y="3196533"/>
                    <a:pt x="0" y="3140653"/>
                    <a:pt x="0" y="3072073"/>
                  </a:cubicBezTo>
                  <a:lnTo>
                    <a:pt x="0" y="124460"/>
                  </a:lnTo>
                  <a:cubicBezTo>
                    <a:pt x="0" y="55880"/>
                    <a:pt x="55880" y="0"/>
                    <a:pt x="124460" y="0"/>
                  </a:cubicBezTo>
                  <a:lnTo>
                    <a:pt x="5752946" y="0"/>
                  </a:lnTo>
                  <a:cubicBezTo>
                    <a:pt x="5821526" y="0"/>
                    <a:pt x="5877406" y="55880"/>
                    <a:pt x="5877406" y="124460"/>
                  </a:cubicBezTo>
                  <a:lnTo>
                    <a:pt x="5877406" y="3072073"/>
                  </a:lnTo>
                  <a:cubicBezTo>
                    <a:pt x="5877406" y="3140653"/>
                    <a:pt x="5821526" y="3196533"/>
                    <a:pt x="5752946"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8024081" y="1574884"/>
            <a:ext cx="688035" cy="688035"/>
          </a:xfrm>
          <a:custGeom>
            <a:avLst/>
            <a:gdLst/>
            <a:ahLst/>
            <a:cxnLst/>
            <a:rect r="r" b="b" t="t" l="l"/>
            <a:pathLst>
              <a:path h="688035" w="688035">
                <a:moveTo>
                  <a:pt x="0" y="0"/>
                </a:moveTo>
                <a:lnTo>
                  <a:pt x="688035" y="0"/>
                </a:lnTo>
                <a:lnTo>
                  <a:pt x="688035" y="688035"/>
                </a:lnTo>
                <a:lnTo>
                  <a:pt x="0" y="68803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8" id="8"/>
          <p:cNvGrpSpPr>
            <a:grpSpLocks noChangeAspect="true"/>
          </p:cNvGrpSpPr>
          <p:nvPr/>
        </p:nvGrpSpPr>
        <p:grpSpPr>
          <a:xfrm rot="0">
            <a:off x="1028700" y="1918902"/>
            <a:ext cx="7339398" cy="7339398"/>
            <a:chOff x="0" y="0"/>
            <a:chExt cx="3282950" cy="3282950"/>
          </a:xfrm>
        </p:grpSpPr>
        <p:sp>
          <p:nvSpPr>
            <p:cNvPr name="Freeform 9" id="9"/>
            <p:cNvSpPr/>
            <p:nvPr/>
          </p:nvSpPr>
          <p:spPr>
            <a:xfrm flipH="true" flipV="false" rot="0">
              <a:off x="0" y="0"/>
              <a:ext cx="3282950" cy="3282950"/>
            </a:xfrm>
            <a:custGeom>
              <a:avLst/>
              <a:gdLst/>
              <a:ahLst/>
              <a:cxnLst/>
              <a:rect r="r" b="b" t="t" l="l"/>
              <a:pathLst>
                <a:path h="3282950" w="3282950">
                  <a:moveTo>
                    <a:pt x="3282950" y="0"/>
                  </a:moveTo>
                  <a:lnTo>
                    <a:pt x="750570" y="0"/>
                  </a:lnTo>
                  <a:cubicBezTo>
                    <a:pt x="336550" y="0"/>
                    <a:pt x="0" y="336550"/>
                    <a:pt x="0" y="750570"/>
                  </a:cubicBezTo>
                  <a:lnTo>
                    <a:pt x="0" y="750570"/>
                  </a:lnTo>
                  <a:lnTo>
                    <a:pt x="0" y="3282950"/>
                  </a:lnTo>
                  <a:lnTo>
                    <a:pt x="0" y="3282950"/>
                  </a:lnTo>
                  <a:lnTo>
                    <a:pt x="3282950" y="3282950"/>
                  </a:lnTo>
                  <a:lnTo>
                    <a:pt x="3282950" y="3282950"/>
                  </a:lnTo>
                  <a:lnTo>
                    <a:pt x="3282950" y="0"/>
                  </a:lnTo>
                  <a:lnTo>
                    <a:pt x="3282950" y="0"/>
                  </a:lnTo>
                  <a:close/>
                </a:path>
              </a:pathLst>
            </a:custGeom>
            <a:blipFill>
              <a:blip r:embed="rId11"/>
              <a:stretch>
                <a:fillRect l="-61374" t="-16159" r="-12973" b="0"/>
              </a:stretch>
            </a:blipFill>
          </p:spPr>
        </p:sp>
      </p:grpSp>
      <p:pic>
        <p:nvPicPr>
          <p:cNvPr name="Picture 10" id="10"/>
          <p:cNvPicPr>
            <a:picLocks noChangeAspect="true"/>
          </p:cNvPicPr>
          <p:nvPr/>
        </p:nvPicPr>
        <p:blipFill>
          <a:blip r:embed="rId12"/>
          <a:srcRect l="0" t="0" r="0" b="0"/>
          <a:stretch>
            <a:fillRect/>
          </a:stretch>
        </p:blipFill>
        <p:spPr>
          <a:xfrm flipH="false" flipV="false" rot="0">
            <a:off x="15245941" y="7878779"/>
            <a:ext cx="2252223" cy="2408221"/>
          </a:xfrm>
          <a:prstGeom prst="rect">
            <a:avLst/>
          </a:prstGeom>
        </p:spPr>
      </p:pic>
      <p:sp>
        <p:nvSpPr>
          <p:cNvPr name="TextBox 11" id="11"/>
          <p:cNvSpPr txBox="true"/>
          <p:nvPr/>
        </p:nvSpPr>
        <p:spPr>
          <a:xfrm rot="0">
            <a:off x="9471248" y="584200"/>
            <a:ext cx="7554780"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How it differs form</a:t>
            </a:r>
          </a:p>
        </p:txBody>
      </p:sp>
      <p:sp>
        <p:nvSpPr>
          <p:cNvPr name="TextBox 12" id="12"/>
          <p:cNvSpPr txBox="true"/>
          <p:nvPr/>
        </p:nvSpPr>
        <p:spPr>
          <a:xfrm rot="0">
            <a:off x="9471248" y="1498600"/>
            <a:ext cx="7815578"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Virtual Reality?</a:t>
            </a:r>
          </a:p>
        </p:txBody>
      </p:sp>
      <p:sp>
        <p:nvSpPr>
          <p:cNvPr name="TextBox 13" id="13"/>
          <p:cNvSpPr txBox="true"/>
          <p:nvPr/>
        </p:nvSpPr>
        <p:spPr>
          <a:xfrm rot="0">
            <a:off x="9144000" y="2679700"/>
            <a:ext cx="8730872" cy="6289341"/>
          </a:xfrm>
          <a:prstGeom prst="rect">
            <a:avLst/>
          </a:prstGeom>
        </p:spPr>
        <p:txBody>
          <a:bodyPr anchor="t" rtlCol="false" tIns="0" lIns="0" bIns="0" rIns="0">
            <a:spAutoFit/>
          </a:bodyPr>
          <a:lstStyle/>
          <a:p>
            <a:pPr algn="just">
              <a:lnSpc>
                <a:spcPts val="4568"/>
              </a:lnSpc>
              <a:spcBef>
                <a:spcPct val="0"/>
              </a:spcBef>
            </a:pPr>
            <a:r>
              <a:rPr lang="en-US" sz="3263">
                <a:solidFill>
                  <a:srgbClr val="FFFFFF"/>
                </a:solidFill>
                <a:latin typeface="Poppins"/>
              </a:rPr>
              <a:t>Unlike Virtual Reality (VR), which immerses users in a completely simulated environment, AR enhances the real world by supplementing it with digital content. This technology achieves its effects through the use of various display devices, such as headsets, smart glasses, or mobile devices, which render the virtual elements and present them in a way that integrates seamlessly with the user's surroundings.</a:t>
            </a:r>
          </a:p>
        </p:txBody>
      </p:sp>
      <p:sp>
        <p:nvSpPr>
          <p:cNvPr name="TextBox 14" id="14"/>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pic>
        <p:nvPicPr>
          <p:cNvPr name="Picture 7" id="7"/>
          <p:cNvPicPr>
            <a:picLocks noChangeAspect="true"/>
          </p:cNvPicPr>
          <p:nvPr/>
        </p:nvPicPr>
        <p:blipFill>
          <a:blip r:embed="rId9"/>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4057271" y="707497"/>
            <a:ext cx="10789030" cy="1553799"/>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Augmented Reality</a:t>
            </a:r>
          </a:p>
        </p:txBody>
      </p:sp>
      <p:sp>
        <p:nvSpPr>
          <p:cNvPr name="TextBox 9" id="9"/>
          <p:cNvSpPr txBox="true"/>
          <p:nvPr/>
        </p:nvSpPr>
        <p:spPr>
          <a:xfrm rot="0">
            <a:off x="1028700" y="2632075"/>
            <a:ext cx="16846172" cy="6344587"/>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AR applications rely on advanced computer vision, image recognition, and sensor technologies to track the user's position and orientation in real-time, enabling the proper alignment and interaction between virtual and physical objects. This synchronization allows users to perceive the digital content as if it exists in the real world, enhancing their perception, understanding, and engagement with the environment.</a:t>
            </a: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pic>
        <p:nvPicPr>
          <p:cNvPr name="Picture 7" id="7"/>
          <p:cNvPicPr>
            <a:picLocks noChangeAspect="true"/>
          </p:cNvPicPr>
          <p:nvPr/>
        </p:nvPicPr>
        <p:blipFill>
          <a:blip r:embed="rId9"/>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4057271" y="707497"/>
            <a:ext cx="10789030" cy="1553799"/>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Augmented Reality</a:t>
            </a:r>
          </a:p>
        </p:txBody>
      </p:sp>
      <p:sp>
        <p:nvSpPr>
          <p:cNvPr name="TextBox 9" id="9"/>
          <p:cNvSpPr txBox="true"/>
          <p:nvPr/>
        </p:nvSpPr>
        <p:spPr>
          <a:xfrm rot="0">
            <a:off x="720914" y="2515250"/>
            <a:ext cx="16846172" cy="6281723"/>
          </a:xfrm>
          <a:prstGeom prst="rect">
            <a:avLst/>
          </a:prstGeom>
        </p:spPr>
        <p:txBody>
          <a:bodyPr anchor="t" rtlCol="false" tIns="0" lIns="0" bIns="0" rIns="0">
            <a:spAutoFit/>
          </a:bodyPr>
          <a:lstStyle/>
          <a:p>
            <a:pPr algn="just">
              <a:lnSpc>
                <a:spcPts val="7088"/>
              </a:lnSpc>
              <a:spcBef>
                <a:spcPct val="0"/>
              </a:spcBef>
            </a:pPr>
            <a:r>
              <a:rPr lang="en-US" sz="5063">
                <a:solidFill>
                  <a:srgbClr val="FFFFFF"/>
                </a:solidFill>
                <a:latin typeface="Poppins"/>
              </a:rPr>
              <a:t>AR has found applications across numerous industries, including gaming, entertainment, education, healthcare, retail, and more. Its potential lies in providing users with context-specific information, visualization of data, immersive storytelling, interactive training experiences, and enhanced decision-making support.</a:t>
            </a: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942095"/>
            <a:ext cx="14171191" cy="14171191"/>
          </a:xfrm>
          <a:custGeom>
            <a:avLst/>
            <a:gdLst/>
            <a:ahLst/>
            <a:cxnLst/>
            <a:rect r="r" b="b" t="t" l="l"/>
            <a:pathLst>
              <a:path h="14171191" w="14171191">
                <a:moveTo>
                  <a:pt x="0" y="0"/>
                </a:moveTo>
                <a:lnTo>
                  <a:pt x="14171190" y="0"/>
                </a:lnTo>
                <a:lnTo>
                  <a:pt x="14171190" y="14171190"/>
                </a:lnTo>
                <a:lnTo>
                  <a:pt x="0" y="141711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884053" y="3256123"/>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3349117" y="4164637"/>
            <a:ext cx="11589765" cy="3506589"/>
          </a:xfrm>
          <a:prstGeom prst="rect">
            <a:avLst/>
          </a:prstGeom>
        </p:spPr>
        <p:txBody>
          <a:bodyPr anchor="t" rtlCol="false" tIns="0" lIns="0" bIns="0" rIns="0">
            <a:spAutoFit/>
          </a:bodyPr>
          <a:lstStyle/>
          <a:p>
            <a:pPr algn="ctr">
              <a:lnSpc>
                <a:spcPts val="14098"/>
              </a:lnSpc>
            </a:pPr>
            <a:r>
              <a:rPr lang="en-US" sz="10070">
                <a:solidFill>
                  <a:srgbClr val="FFFFFF"/>
                </a:solidFill>
                <a:latin typeface="Inter Bold"/>
              </a:rPr>
              <a:t>BASAG</a:t>
            </a:r>
          </a:p>
          <a:p>
            <a:pPr algn="ctr">
              <a:lnSpc>
                <a:spcPts val="14098"/>
              </a:lnSpc>
              <a:spcBef>
                <a:spcPct val="0"/>
              </a:spcBef>
            </a:pPr>
            <a:r>
              <a:rPr lang="en-US" sz="10070">
                <a:solidFill>
                  <a:srgbClr val="FFFFFF"/>
                </a:solidFill>
                <a:latin typeface="Inter Bold"/>
              </a:rPr>
              <a:t>YELO</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pic>
        <p:nvPicPr>
          <p:cNvPr name="Picture 7" id="7"/>
          <p:cNvPicPr>
            <a:picLocks noChangeAspect="true"/>
          </p:cNvPicPr>
          <p:nvPr/>
        </p:nvPicPr>
        <p:blipFill>
          <a:blip r:embed="rId9"/>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4057271" y="707497"/>
            <a:ext cx="10789030" cy="1553799"/>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Augmented Reality</a:t>
            </a:r>
          </a:p>
        </p:txBody>
      </p:sp>
      <p:sp>
        <p:nvSpPr>
          <p:cNvPr name="TextBox 9" id="9"/>
          <p:cNvSpPr txBox="true"/>
          <p:nvPr/>
        </p:nvSpPr>
        <p:spPr>
          <a:xfrm rot="0">
            <a:off x="720914" y="2637170"/>
            <a:ext cx="16846172" cy="6018833"/>
          </a:xfrm>
          <a:prstGeom prst="rect">
            <a:avLst/>
          </a:prstGeom>
        </p:spPr>
        <p:txBody>
          <a:bodyPr anchor="t" rtlCol="false" tIns="0" lIns="0" bIns="0" rIns="0">
            <a:spAutoFit/>
          </a:bodyPr>
          <a:lstStyle/>
          <a:p>
            <a:pPr algn="just">
              <a:lnSpc>
                <a:spcPts val="7928"/>
              </a:lnSpc>
              <a:spcBef>
                <a:spcPct val="0"/>
              </a:spcBef>
            </a:pPr>
            <a:r>
              <a:rPr lang="en-US" sz="5663">
                <a:solidFill>
                  <a:srgbClr val="FFFFFF"/>
                </a:solidFill>
                <a:latin typeface="Poppins"/>
              </a:rPr>
              <a:t>Overall, AR merges the virtual and physical worlds, offering users a blended reality that augments their perception and interaction with their surroundings, unlocking new possibilities for communication, productivity, and entertainment.</a:t>
            </a: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7" id="7"/>
          <p:cNvGrpSpPr>
            <a:grpSpLocks noChangeAspect="true"/>
          </p:cNvGrpSpPr>
          <p:nvPr/>
        </p:nvGrpSpPr>
        <p:grpSpPr>
          <a:xfrm rot="0">
            <a:off x="3846556" y="418698"/>
            <a:ext cx="10594888" cy="5297444"/>
            <a:chOff x="0" y="0"/>
            <a:chExt cx="6662420" cy="3331210"/>
          </a:xfrm>
        </p:grpSpPr>
        <p:sp>
          <p:nvSpPr>
            <p:cNvPr name="Freeform 8" id="8"/>
            <p:cNvSpPr/>
            <p:nvPr/>
          </p:nvSpPr>
          <p:spPr>
            <a:xfrm flipH="false" flipV="false" rot="0">
              <a:off x="0" y="0"/>
              <a:ext cx="6662420" cy="3331210"/>
            </a:xfrm>
            <a:custGeom>
              <a:avLst/>
              <a:gdLst/>
              <a:ahLst/>
              <a:cxnLst/>
              <a:rect r="r" b="b" t="t" l="l"/>
              <a:pathLst>
                <a:path h="3331210" w="6662420">
                  <a:moveTo>
                    <a:pt x="3331210" y="0"/>
                  </a:moveTo>
                  <a:lnTo>
                    <a:pt x="6662420" y="0"/>
                  </a:lnTo>
                  <a:cubicBezTo>
                    <a:pt x="6662420" y="1840230"/>
                    <a:pt x="5171440" y="3331210"/>
                    <a:pt x="3331210" y="3331210"/>
                  </a:cubicBezTo>
                  <a:cubicBezTo>
                    <a:pt x="1490980" y="3331210"/>
                    <a:pt x="0" y="1840230"/>
                    <a:pt x="0" y="0"/>
                  </a:cubicBezTo>
                  <a:lnTo>
                    <a:pt x="3331210" y="0"/>
                  </a:lnTo>
                  <a:close/>
                </a:path>
              </a:pathLst>
            </a:custGeom>
            <a:blipFill>
              <a:blip r:embed="rId9"/>
              <a:stretch>
                <a:fillRect l="0" t="-26417" r="0" b="-26417"/>
              </a:stretch>
            </a:blipFill>
          </p:spPr>
        </p:sp>
      </p:grpSp>
      <p:sp>
        <p:nvSpPr>
          <p:cNvPr name="Freeform 9" id="9"/>
          <p:cNvSpPr/>
          <p:nvPr/>
        </p:nvSpPr>
        <p:spPr>
          <a:xfrm flipH="false" flipV="false" rot="0">
            <a:off x="4224612" y="4351942"/>
            <a:ext cx="9838776" cy="3094742"/>
          </a:xfrm>
          <a:custGeom>
            <a:avLst/>
            <a:gdLst/>
            <a:ahLst/>
            <a:cxnLst/>
            <a:rect r="r" b="b" t="t" l="l"/>
            <a:pathLst>
              <a:path h="3094742" w="9838776">
                <a:moveTo>
                  <a:pt x="0" y="0"/>
                </a:moveTo>
                <a:lnTo>
                  <a:pt x="9838776" y="0"/>
                </a:lnTo>
                <a:lnTo>
                  <a:pt x="9838776" y="3094742"/>
                </a:lnTo>
                <a:lnTo>
                  <a:pt x="0" y="3094742"/>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7171266" y="8427431"/>
            <a:ext cx="3945468" cy="93257"/>
          </a:xfrm>
          <a:custGeom>
            <a:avLst/>
            <a:gdLst/>
            <a:ahLst/>
            <a:cxnLst/>
            <a:rect r="r" b="b" t="t" l="l"/>
            <a:pathLst>
              <a:path h="93257" w="3945468">
                <a:moveTo>
                  <a:pt x="0" y="0"/>
                </a:moveTo>
                <a:lnTo>
                  <a:pt x="3945468" y="0"/>
                </a:lnTo>
                <a:lnTo>
                  <a:pt x="3945468" y="93256"/>
                </a:lnTo>
                <a:lnTo>
                  <a:pt x="0" y="93256"/>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1" id="11"/>
          <p:cNvSpPr/>
          <p:nvPr/>
        </p:nvSpPr>
        <p:spPr>
          <a:xfrm flipH="false" flipV="false" rot="0">
            <a:off x="3212512" y="3717898"/>
            <a:ext cx="634043" cy="634043"/>
          </a:xfrm>
          <a:custGeom>
            <a:avLst/>
            <a:gdLst/>
            <a:ahLst/>
            <a:cxnLst/>
            <a:rect r="r" b="b" t="t" l="l"/>
            <a:pathLst>
              <a:path h="634043" w="634043">
                <a:moveTo>
                  <a:pt x="0" y="0"/>
                </a:moveTo>
                <a:lnTo>
                  <a:pt x="634044" y="0"/>
                </a:lnTo>
                <a:lnTo>
                  <a:pt x="634044" y="634044"/>
                </a:lnTo>
                <a:lnTo>
                  <a:pt x="0" y="634044"/>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2" id="12"/>
          <p:cNvSpPr/>
          <p:nvPr/>
        </p:nvSpPr>
        <p:spPr>
          <a:xfrm flipH="false" flipV="false" rot="0">
            <a:off x="14441444" y="3717898"/>
            <a:ext cx="634043" cy="634043"/>
          </a:xfrm>
          <a:custGeom>
            <a:avLst/>
            <a:gdLst/>
            <a:ahLst/>
            <a:cxnLst/>
            <a:rect r="r" b="b" t="t" l="l"/>
            <a:pathLst>
              <a:path h="634043" w="634043">
                <a:moveTo>
                  <a:pt x="0" y="0"/>
                </a:moveTo>
                <a:lnTo>
                  <a:pt x="634044" y="0"/>
                </a:lnTo>
                <a:lnTo>
                  <a:pt x="634044" y="634044"/>
                </a:lnTo>
                <a:lnTo>
                  <a:pt x="0" y="634044"/>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3" id="13"/>
          <p:cNvSpPr txBox="true"/>
          <p:nvPr/>
        </p:nvSpPr>
        <p:spPr>
          <a:xfrm rot="0">
            <a:off x="4224612" y="4947639"/>
            <a:ext cx="9838776" cy="1703322"/>
          </a:xfrm>
          <a:prstGeom prst="rect">
            <a:avLst/>
          </a:prstGeom>
        </p:spPr>
        <p:txBody>
          <a:bodyPr anchor="t" rtlCol="false" tIns="0" lIns="0" bIns="0" rIns="0">
            <a:spAutoFit/>
          </a:bodyPr>
          <a:lstStyle/>
          <a:p>
            <a:pPr algn="ctr">
              <a:lnSpc>
                <a:spcPts val="13809"/>
              </a:lnSpc>
              <a:spcBef>
                <a:spcPct val="0"/>
              </a:spcBef>
            </a:pPr>
            <a:r>
              <a:rPr lang="en-US" sz="9864">
                <a:solidFill>
                  <a:srgbClr val="FFFFFF"/>
                </a:solidFill>
                <a:latin typeface="Inter Bold"/>
              </a:rPr>
              <a:t>Brief History</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7" id="7"/>
          <p:cNvGrpSpPr>
            <a:grpSpLocks noChangeAspect="true"/>
          </p:cNvGrpSpPr>
          <p:nvPr/>
        </p:nvGrpSpPr>
        <p:grpSpPr>
          <a:xfrm rot="0">
            <a:off x="10143331" y="1890601"/>
            <a:ext cx="6505825" cy="6505799"/>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9"/>
              <a:stretch>
                <a:fillRect l="-15429" t="0" r="-15429" b="0"/>
              </a:stretch>
            </a:blipFill>
          </p:spPr>
        </p:sp>
      </p:grpSp>
      <p:sp>
        <p:nvSpPr>
          <p:cNvPr name="Freeform 9" id="9"/>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pic>
        <p:nvPicPr>
          <p:cNvPr name="Picture 11" id="11">
            <a:hlinkClick action="ppaction://media"/>
          </p:cNvPr>
          <p:cNvPicPr>
            <a:picLocks noChangeAspect="true"/>
          </p:cNvPicPr>
          <p:nvPr>
            <a:videoFile r:link="rId13"/>
            <p:extLst>
              <p:ext uri="{DAA4B4D4-6D71-4841-9C94-3DE7FCFB9230}">
                <p14:media xmlns:p14="http://schemas.microsoft.com/office/powerpoint/2010/main" r:embed="rId14"/>
              </p:ext>
            </p:extLst>
          </p:nvPr>
        </p:nvPicPr>
        <p:blipFill>
          <a:blip r:embed="rId12"/>
          <a:srcRect l="346" t="0" r="346" b="0"/>
          <a:stretch>
            <a:fillRect/>
          </a:stretch>
        </p:blipFill>
        <p:spPr>
          <a:xfrm flipH="false" flipV="false" rot="0">
            <a:off x="15792364" y="8713421"/>
            <a:ext cx="2347626" cy="1291195"/>
          </a:xfrm>
          <a:prstGeom prst="rect">
            <a:avLst/>
          </a:prstGeom>
        </p:spPr>
      </p:pic>
      <p:sp>
        <p:nvSpPr>
          <p:cNvPr name="TextBox 12" id="12"/>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3" id="13"/>
          <p:cNvSpPr txBox="true"/>
          <p:nvPr/>
        </p:nvSpPr>
        <p:spPr>
          <a:xfrm rot="0">
            <a:off x="1574884" y="2491330"/>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1968</a:t>
            </a:r>
          </a:p>
        </p:txBody>
      </p:sp>
      <p:sp>
        <p:nvSpPr>
          <p:cNvPr name="TextBox 14" id="14"/>
          <p:cNvSpPr txBox="true"/>
          <p:nvPr/>
        </p:nvSpPr>
        <p:spPr>
          <a:xfrm rot="0">
            <a:off x="1574884" y="3405730"/>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Sword of Damocles</a:t>
            </a:r>
          </a:p>
        </p:txBody>
      </p:sp>
      <p:sp>
        <p:nvSpPr>
          <p:cNvPr name="TextBox 15" id="15"/>
          <p:cNvSpPr txBox="true"/>
          <p:nvPr/>
        </p:nvSpPr>
        <p:spPr>
          <a:xfrm rot="0">
            <a:off x="1574884" y="4675750"/>
            <a:ext cx="7884910" cy="3328787"/>
          </a:xfrm>
          <a:prstGeom prst="rect">
            <a:avLst/>
          </a:prstGeom>
        </p:spPr>
        <p:txBody>
          <a:bodyPr anchor="t" rtlCol="false" tIns="0" lIns="0" bIns="0" rIns="0">
            <a:spAutoFit/>
          </a:bodyPr>
          <a:lstStyle/>
          <a:p>
            <a:pPr>
              <a:lnSpc>
                <a:spcPts val="6573"/>
              </a:lnSpc>
              <a:spcBef>
                <a:spcPct val="0"/>
              </a:spcBef>
            </a:pPr>
            <a:r>
              <a:rPr lang="en-US" sz="4695">
                <a:solidFill>
                  <a:srgbClr val="FFFFFF"/>
                </a:solidFill>
                <a:latin typeface="Poppins"/>
              </a:rPr>
              <a:t>Computer Scientist Ivan Sutherland crea</a:t>
            </a:r>
            <a:r>
              <a:rPr lang="en-US" sz="4695">
                <a:solidFill>
                  <a:srgbClr val="FFFFFF"/>
                </a:solidFill>
                <a:latin typeface="Poppins"/>
              </a:rPr>
              <a:t>ted the first AR head-mounted display system.</a:t>
            </a:r>
          </a:p>
        </p:txBody>
      </p:sp>
    </p:spTree>
  </p:cSld>
  <p:clrMapOvr>
    <a:masterClrMapping/>
  </p:clrMapOvr>
  <p:timing>
    <p:tnLst>
      <p:par>
        <p:cTn dur="indefinite" restart="never" nodeType="tmRoot">
          <p:childTnLst>
            <p:video>
              <p:cMediaNode vol="0">
                <p:cTn fill="hold" display="false">
                  <p:stCondLst>
                    <p:cond delay="indefinite"/>
                  </p:stCondLst>
                </p:cTn>
                <p:tgtEl>
                  <p:spTgt spid="11"/>
                </p:tgtEl>
              </p:cMediaNode>
            </p:video>
          </p:childTnLst>
        </p:cTn>
      </p:par>
    </p:tnLst>
  </p:timing>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
        <p:nvSpPr>
          <p:cNvPr name="TextBox 9" id="9"/>
          <p:cNvSpPr txBox="true"/>
          <p:nvPr/>
        </p:nvSpPr>
        <p:spPr>
          <a:xfrm rot="0">
            <a:off x="5275652" y="597903"/>
            <a:ext cx="7736697"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'Sword of Damocles'</a:t>
            </a:r>
          </a:p>
        </p:txBody>
      </p:sp>
      <p:pic>
        <p:nvPicPr>
          <p:cNvPr name="Picture 10" id="10"/>
          <p:cNvPicPr>
            <a:picLocks noChangeAspect="true"/>
          </p:cNvPicPr>
          <p:nvPr>
            <a:videoFile r:link="rId11"/>
          </p:nvPr>
        </p:nvPicPr>
        <p:blipFill>
          <a:blip r:embed="rId10"/>
          <a:stretch>
            <a:fillRect/>
          </a:stretch>
        </p:blipFill>
        <p:spPr>
          <a:xfrm rot="0">
            <a:off x="3858729" y="1940393"/>
            <a:ext cx="10570543" cy="7927909"/>
          </a:xfrm>
          <a:prstGeom prst="rect">
            <a:avLst/>
          </a:prstGeom>
        </p:spPr>
      </p:pic>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7" id="7"/>
          <p:cNvGrpSpPr>
            <a:grpSpLocks noChangeAspect="true"/>
          </p:cNvGrpSpPr>
          <p:nvPr/>
        </p:nvGrpSpPr>
        <p:grpSpPr>
          <a:xfrm rot="0">
            <a:off x="12463153" y="568104"/>
            <a:ext cx="4796147" cy="4796128"/>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9"/>
              <a:stretch>
                <a:fillRect l="0" t="-10060" r="0" b="-10060"/>
              </a:stretch>
            </a:blipFill>
          </p:spPr>
        </p:sp>
      </p:grpSp>
      <p:sp>
        <p:nvSpPr>
          <p:cNvPr name="Freeform 9" id="9"/>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pic>
        <p:nvPicPr>
          <p:cNvPr name="Picture 11" id="11">
            <a:hlinkClick action="ppaction://media"/>
          </p:cNvPr>
          <p:cNvPicPr>
            <a:picLocks noChangeAspect="true"/>
          </p:cNvPicPr>
          <p:nvPr>
            <a:videoFile r:link="rId13"/>
            <p:extLst>
              <p:ext uri="{DAA4B4D4-6D71-4841-9C94-3DE7FCFB9230}">
                <p14:media xmlns:p14="http://schemas.microsoft.com/office/powerpoint/2010/main" r:embed="rId14"/>
              </p:ext>
            </p:extLst>
          </p:nvPr>
        </p:nvPicPr>
        <p:blipFill>
          <a:blip r:embed="rId12"/>
          <a:srcRect l="346" t="0" r="346" b="0"/>
          <a:stretch>
            <a:fillRect/>
          </a:stretch>
        </p:blipFill>
        <p:spPr>
          <a:xfrm flipH="false" flipV="false" rot="0">
            <a:off x="15792364" y="8713421"/>
            <a:ext cx="2347626" cy="1291195"/>
          </a:xfrm>
          <a:prstGeom prst="rect">
            <a:avLst/>
          </a:prstGeom>
        </p:spPr>
      </p:pic>
      <p:grpSp>
        <p:nvGrpSpPr>
          <p:cNvPr name="Group 12" id="12"/>
          <p:cNvGrpSpPr>
            <a:grpSpLocks noChangeAspect="true"/>
          </p:cNvGrpSpPr>
          <p:nvPr/>
        </p:nvGrpSpPr>
        <p:grpSpPr>
          <a:xfrm rot="0">
            <a:off x="10386617" y="3917293"/>
            <a:ext cx="4796147" cy="4796128"/>
            <a:chOff x="0" y="0"/>
            <a:chExt cx="6350000" cy="6349975"/>
          </a:xfrm>
        </p:grpSpPr>
        <p:sp>
          <p:nvSpPr>
            <p:cNvPr name="Freeform 13" id="1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5"/>
              <a:stretch>
                <a:fillRect l="0" t="0" r="0" b="0"/>
              </a:stretch>
            </a:blipFill>
          </p:spPr>
        </p:sp>
      </p:grpSp>
      <p:sp>
        <p:nvSpPr>
          <p:cNvPr name="TextBox 14" id="14"/>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5" id="15"/>
          <p:cNvSpPr txBox="true"/>
          <p:nvPr/>
        </p:nvSpPr>
        <p:spPr>
          <a:xfrm rot="0">
            <a:off x="1397850" y="1927943"/>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1990</a:t>
            </a:r>
          </a:p>
        </p:txBody>
      </p:sp>
      <p:sp>
        <p:nvSpPr>
          <p:cNvPr name="TextBox 16" id="16"/>
          <p:cNvSpPr txBox="true"/>
          <p:nvPr/>
        </p:nvSpPr>
        <p:spPr>
          <a:xfrm rot="0">
            <a:off x="1397850" y="2842343"/>
            <a:ext cx="8745482"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The term 'AR' was born</a:t>
            </a:r>
          </a:p>
        </p:txBody>
      </p:sp>
      <p:sp>
        <p:nvSpPr>
          <p:cNvPr name="TextBox 17" id="17"/>
          <p:cNvSpPr txBox="true"/>
          <p:nvPr/>
        </p:nvSpPr>
        <p:spPr>
          <a:xfrm rot="0">
            <a:off x="1397850" y="4223468"/>
            <a:ext cx="8432158" cy="4157462"/>
          </a:xfrm>
          <a:prstGeom prst="rect">
            <a:avLst/>
          </a:prstGeom>
        </p:spPr>
        <p:txBody>
          <a:bodyPr anchor="t" rtlCol="false" tIns="0" lIns="0" bIns="0" rIns="0">
            <a:spAutoFit/>
          </a:bodyPr>
          <a:lstStyle/>
          <a:p>
            <a:pPr>
              <a:lnSpc>
                <a:spcPts val="6573"/>
              </a:lnSpc>
              <a:spcBef>
                <a:spcPct val="0"/>
              </a:spcBef>
            </a:pPr>
            <a:r>
              <a:rPr lang="en-US" sz="4695">
                <a:solidFill>
                  <a:srgbClr val="FFFFFF"/>
                </a:solidFill>
                <a:latin typeface="Poppins"/>
              </a:rPr>
              <a:t>Boeing researchers T. Caudell &amp; D. Mizell invented a head-mounted display for aircraft construction called 'Augmented Reality'.</a:t>
            </a:r>
          </a:p>
        </p:txBody>
      </p:sp>
    </p:spTree>
  </p:cSld>
  <p:clrMapOvr>
    <a:masterClrMapping/>
  </p:clrMapOvr>
  <p:timing>
    <p:tnLst>
      <p:par>
        <p:cTn dur="indefinite" restart="never" nodeType="tmRoot">
          <p:childTnLst>
            <p:video>
              <p:cMediaNode vol="0">
                <p:cTn fill="hold" display="false">
                  <p:stCondLst>
                    <p:cond delay="indefinite"/>
                  </p:stCondLst>
                </p:cTn>
                <p:tgtEl>
                  <p:spTgt spid="11"/>
                </p:tgtEl>
              </p:cMediaNode>
            </p:video>
          </p:childTnLst>
        </p:cTn>
      </p:par>
    </p:tnLst>
  </p:timing>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7" id="7"/>
          <p:cNvGrpSpPr>
            <a:grpSpLocks noChangeAspect="true"/>
          </p:cNvGrpSpPr>
          <p:nvPr/>
        </p:nvGrpSpPr>
        <p:grpSpPr>
          <a:xfrm rot="0">
            <a:off x="10143331" y="1745713"/>
            <a:ext cx="6650713" cy="6650686"/>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9"/>
              <a:stretch>
                <a:fillRect l="-39531" t="0" r="-39531" b="0"/>
              </a:stretch>
            </a:blipFill>
          </p:spPr>
        </p:sp>
      </p:grpSp>
      <p:sp>
        <p:nvSpPr>
          <p:cNvPr name="Freeform 9" id="9"/>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pic>
        <p:nvPicPr>
          <p:cNvPr name="Picture 11" id="11">
            <a:hlinkClick action="ppaction://media"/>
          </p:cNvPr>
          <p:cNvPicPr>
            <a:picLocks noChangeAspect="true"/>
          </p:cNvPicPr>
          <p:nvPr>
            <a:videoFile r:link="rId13"/>
            <p:extLst>
              <p:ext uri="{DAA4B4D4-6D71-4841-9C94-3DE7FCFB9230}">
                <p14:media xmlns:p14="http://schemas.microsoft.com/office/powerpoint/2010/main" r:embed="rId14"/>
              </p:ext>
            </p:extLst>
          </p:nvPr>
        </p:nvPicPr>
        <p:blipFill>
          <a:blip r:embed="rId12"/>
          <a:srcRect l="346" t="0" r="346" b="0"/>
          <a:stretch>
            <a:fillRect/>
          </a:stretch>
        </p:blipFill>
        <p:spPr>
          <a:xfrm flipH="false" flipV="false" rot="0">
            <a:off x="15792364" y="8713421"/>
            <a:ext cx="2347626" cy="1291195"/>
          </a:xfrm>
          <a:prstGeom prst="rect">
            <a:avLst/>
          </a:prstGeom>
        </p:spPr>
      </p:pic>
      <p:sp>
        <p:nvSpPr>
          <p:cNvPr name="TextBox 12" id="12"/>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3" id="13"/>
          <p:cNvSpPr txBox="true"/>
          <p:nvPr/>
        </p:nvSpPr>
        <p:spPr>
          <a:xfrm rot="0">
            <a:off x="1574884" y="2491330"/>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1992</a:t>
            </a:r>
          </a:p>
        </p:txBody>
      </p:sp>
      <p:sp>
        <p:nvSpPr>
          <p:cNvPr name="TextBox 14" id="14"/>
          <p:cNvSpPr txBox="true"/>
          <p:nvPr/>
        </p:nvSpPr>
        <p:spPr>
          <a:xfrm rot="0">
            <a:off x="1574884" y="3405730"/>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Virtual Fixture</a:t>
            </a:r>
          </a:p>
        </p:txBody>
      </p:sp>
      <p:sp>
        <p:nvSpPr>
          <p:cNvPr name="TextBox 15" id="15"/>
          <p:cNvSpPr txBox="true"/>
          <p:nvPr/>
        </p:nvSpPr>
        <p:spPr>
          <a:xfrm rot="0">
            <a:off x="1574884" y="4675750"/>
            <a:ext cx="7884910" cy="3328787"/>
          </a:xfrm>
          <a:prstGeom prst="rect">
            <a:avLst/>
          </a:prstGeom>
        </p:spPr>
        <p:txBody>
          <a:bodyPr anchor="t" rtlCol="false" tIns="0" lIns="0" bIns="0" rIns="0">
            <a:spAutoFit/>
          </a:bodyPr>
          <a:lstStyle/>
          <a:p>
            <a:pPr>
              <a:lnSpc>
                <a:spcPts val="6573"/>
              </a:lnSpc>
              <a:spcBef>
                <a:spcPct val="0"/>
              </a:spcBef>
            </a:pPr>
            <a:r>
              <a:rPr lang="en-US" sz="4695">
                <a:solidFill>
                  <a:srgbClr val="FFFFFF"/>
                </a:solidFill>
                <a:latin typeface="Poppins"/>
              </a:rPr>
              <a:t>L. Rosenburg created the AR tool Virtual </a:t>
            </a:r>
            <a:r>
              <a:rPr lang="en-US" sz="4695">
                <a:solidFill>
                  <a:srgbClr val="FFFFFF"/>
                </a:solidFill>
                <a:latin typeface="Poppins"/>
              </a:rPr>
              <a:t>Fixtures' - a virtual flying training for Air Force pilots.</a:t>
            </a:r>
          </a:p>
        </p:txBody>
      </p:sp>
    </p:spTree>
  </p:cSld>
  <p:clrMapOvr>
    <a:masterClrMapping/>
  </p:clrMapOvr>
  <p:timing>
    <p:tnLst>
      <p:par>
        <p:cTn dur="indefinite" restart="never" nodeType="tmRoot">
          <p:childTnLst>
            <p:video>
              <p:cMediaNode vol="0">
                <p:cTn fill="hold" display="false">
                  <p:stCondLst>
                    <p:cond delay="indefinite"/>
                  </p:stCondLst>
                </p:cTn>
                <p:tgtEl>
                  <p:spTgt spid="11"/>
                </p:tgtEl>
              </p:cMediaNode>
            </p:video>
          </p:childTnLst>
        </p:cTn>
      </p:par>
    </p:tnLst>
  </p:timing>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pic>
        <p:nvPicPr>
          <p:cNvPr name="Picture 9" id="9">
            <a:hlinkClick action="ppaction://media"/>
          </p:cNvPr>
          <p:cNvPicPr>
            <a:picLocks noChangeAspect="true"/>
          </p:cNvPicPr>
          <p:nvPr>
            <a:videoFile r:link="rId12"/>
            <p:extLst>
              <p:ext uri="{DAA4B4D4-6D71-4841-9C94-3DE7FCFB9230}">
                <p14:media xmlns:p14="http://schemas.microsoft.com/office/powerpoint/2010/main" r:embed="rId13"/>
              </p:ext>
            </p:extLst>
          </p:nvPr>
        </p:nvPicPr>
        <p:blipFill>
          <a:blip r:embed="rId11"/>
          <a:srcRect l="346" t="0" r="346" b="0"/>
          <a:stretch>
            <a:fillRect/>
          </a:stretch>
        </p:blipFill>
        <p:spPr>
          <a:xfrm flipH="false" flipV="false" rot="0">
            <a:off x="15792364" y="8713421"/>
            <a:ext cx="2347626" cy="1291195"/>
          </a:xfrm>
          <a:prstGeom prst="rect">
            <a:avLst/>
          </a:prstGeom>
        </p:spPr>
      </p:pic>
      <p:grpSp>
        <p:nvGrpSpPr>
          <p:cNvPr name="Group 10" id="10"/>
          <p:cNvGrpSpPr>
            <a:grpSpLocks noChangeAspect="true"/>
          </p:cNvGrpSpPr>
          <p:nvPr/>
        </p:nvGrpSpPr>
        <p:grpSpPr>
          <a:xfrm rot="0">
            <a:off x="10143331" y="4204360"/>
            <a:ext cx="4509079" cy="4509061"/>
            <a:chOff x="0" y="0"/>
            <a:chExt cx="6350000" cy="6349975"/>
          </a:xfrm>
        </p:grpSpPr>
        <p:sp>
          <p:nvSpPr>
            <p:cNvPr name="Freeform 11" id="11"/>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4"/>
              <a:stretch>
                <a:fillRect l="0" t="-16666" r="0" b="-16666"/>
              </a:stretch>
            </a:blipFill>
          </p:spPr>
        </p:sp>
      </p:grpSp>
      <p:grpSp>
        <p:nvGrpSpPr>
          <p:cNvPr name="Group 12" id="12"/>
          <p:cNvGrpSpPr>
            <a:grpSpLocks noChangeAspect="true"/>
          </p:cNvGrpSpPr>
          <p:nvPr/>
        </p:nvGrpSpPr>
        <p:grpSpPr>
          <a:xfrm rot="0">
            <a:off x="13019620" y="1178928"/>
            <a:ext cx="4509079" cy="4509061"/>
            <a:chOff x="0" y="0"/>
            <a:chExt cx="6350000" cy="6349975"/>
          </a:xfrm>
        </p:grpSpPr>
        <p:sp>
          <p:nvSpPr>
            <p:cNvPr name="Freeform 13" id="1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5"/>
              <a:stretch>
                <a:fillRect l="0" t="0" r="0" b="0"/>
              </a:stretch>
            </a:blipFill>
          </p:spPr>
        </p:sp>
      </p:grpSp>
      <p:sp>
        <p:nvSpPr>
          <p:cNvPr name="TextBox 14" id="14"/>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5" id="15"/>
          <p:cNvSpPr txBox="true"/>
          <p:nvPr/>
        </p:nvSpPr>
        <p:spPr>
          <a:xfrm rot="0">
            <a:off x="1397850" y="1858513"/>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Late 1990s</a:t>
            </a:r>
          </a:p>
        </p:txBody>
      </p:sp>
      <p:sp>
        <p:nvSpPr>
          <p:cNvPr name="TextBox 16" id="16"/>
          <p:cNvSpPr txBox="true"/>
          <p:nvPr/>
        </p:nvSpPr>
        <p:spPr>
          <a:xfrm rot="0">
            <a:off x="1397850" y="2772913"/>
            <a:ext cx="8432158" cy="21050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ARToolKit and Wearable Computers</a:t>
            </a:r>
          </a:p>
        </p:txBody>
      </p:sp>
      <p:sp>
        <p:nvSpPr>
          <p:cNvPr name="TextBox 17" id="17"/>
          <p:cNvSpPr txBox="true"/>
          <p:nvPr/>
        </p:nvSpPr>
        <p:spPr>
          <a:xfrm rot="0">
            <a:off x="1397850" y="4975875"/>
            <a:ext cx="7884910" cy="3328787"/>
          </a:xfrm>
          <a:prstGeom prst="rect">
            <a:avLst/>
          </a:prstGeom>
        </p:spPr>
        <p:txBody>
          <a:bodyPr anchor="t" rtlCol="false" tIns="0" lIns="0" bIns="0" rIns="0">
            <a:spAutoFit/>
          </a:bodyPr>
          <a:lstStyle/>
          <a:p>
            <a:pPr>
              <a:lnSpc>
                <a:spcPts val="6573"/>
              </a:lnSpc>
              <a:spcBef>
                <a:spcPct val="0"/>
              </a:spcBef>
            </a:pPr>
            <a:r>
              <a:rPr lang="en-US" sz="4695">
                <a:solidFill>
                  <a:srgbClr val="FFFFFF"/>
                </a:solidFill>
                <a:latin typeface="Poppins"/>
              </a:rPr>
              <a:t>Hirokazu Kato develops ARToolKit &amp; Steve Mann pioneers the concept of wearable computing</a:t>
            </a:r>
          </a:p>
        </p:txBody>
      </p:sp>
    </p:spTree>
  </p:cSld>
  <p:clrMapOvr>
    <a:masterClrMapping/>
  </p:clrMapOvr>
  <p:timing>
    <p:tnLst>
      <p:par>
        <p:cTn dur="indefinite" restart="never" nodeType="tmRoot">
          <p:childTnLst>
            <p:video>
              <p:cMediaNode vol="0">
                <p:cTn fill="hold" display="false">
                  <p:stCondLst>
                    <p:cond delay="indefinite"/>
                  </p:stCondLst>
                </p:cTn>
                <p:tgtEl>
                  <p:spTgt spid="9"/>
                </p:tgtEl>
              </p:cMediaNode>
            </p:video>
          </p:childTnLst>
        </p:cTn>
      </p:par>
    </p:tnLst>
  </p:timing>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pic>
        <p:nvPicPr>
          <p:cNvPr name="Picture 9" id="9">
            <a:hlinkClick action="ppaction://media"/>
          </p:cNvPr>
          <p:cNvPicPr>
            <a:picLocks noChangeAspect="true"/>
          </p:cNvPicPr>
          <p:nvPr>
            <a:videoFile r:link="rId12"/>
            <p:extLst>
              <p:ext uri="{DAA4B4D4-6D71-4841-9C94-3DE7FCFB9230}">
                <p14:media xmlns:p14="http://schemas.microsoft.com/office/powerpoint/2010/main" r:embed="rId13"/>
              </p:ext>
            </p:extLst>
          </p:nvPr>
        </p:nvPicPr>
        <p:blipFill>
          <a:blip r:embed="rId11"/>
          <a:srcRect l="346" t="0" r="346" b="0"/>
          <a:stretch>
            <a:fillRect/>
          </a:stretch>
        </p:blipFill>
        <p:spPr>
          <a:xfrm flipH="false" flipV="false" rot="0">
            <a:off x="15792364" y="8713421"/>
            <a:ext cx="2347626" cy="1291195"/>
          </a:xfrm>
          <a:prstGeom prst="rect">
            <a:avLst/>
          </a:prstGeom>
        </p:spPr>
      </p:pic>
      <p:grpSp>
        <p:nvGrpSpPr>
          <p:cNvPr name="Group 10" id="10"/>
          <p:cNvGrpSpPr>
            <a:grpSpLocks noChangeAspect="true"/>
          </p:cNvGrpSpPr>
          <p:nvPr/>
        </p:nvGrpSpPr>
        <p:grpSpPr>
          <a:xfrm rot="0">
            <a:off x="10143331" y="4204360"/>
            <a:ext cx="4509079" cy="4509061"/>
            <a:chOff x="0" y="0"/>
            <a:chExt cx="6350000" cy="6349975"/>
          </a:xfrm>
        </p:grpSpPr>
        <p:sp>
          <p:nvSpPr>
            <p:cNvPr name="Freeform 11" id="11"/>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4"/>
              <a:stretch>
                <a:fillRect l="0" t="-16838" r="0" b="-16838"/>
              </a:stretch>
            </a:blipFill>
          </p:spPr>
        </p:sp>
      </p:grpSp>
      <p:grpSp>
        <p:nvGrpSpPr>
          <p:cNvPr name="Group 12" id="12"/>
          <p:cNvGrpSpPr>
            <a:grpSpLocks noChangeAspect="true"/>
          </p:cNvGrpSpPr>
          <p:nvPr/>
        </p:nvGrpSpPr>
        <p:grpSpPr>
          <a:xfrm rot="0">
            <a:off x="13019620" y="1178928"/>
            <a:ext cx="4509079" cy="4509061"/>
            <a:chOff x="0" y="0"/>
            <a:chExt cx="6350000" cy="6349975"/>
          </a:xfrm>
        </p:grpSpPr>
        <p:sp>
          <p:nvSpPr>
            <p:cNvPr name="Freeform 13" id="1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5"/>
              <a:stretch>
                <a:fillRect l="0" t="-16715" r="0" b="-16715"/>
              </a:stretch>
            </a:blipFill>
          </p:spPr>
        </p:sp>
      </p:grpSp>
      <p:sp>
        <p:nvSpPr>
          <p:cNvPr name="TextBox 14" id="14"/>
          <p:cNvSpPr txBox="true"/>
          <p:nvPr/>
        </p:nvSpPr>
        <p:spPr>
          <a:xfrm rot="0">
            <a:off x="706194" y="9660657"/>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5" id="15"/>
          <p:cNvSpPr txBox="true"/>
          <p:nvPr/>
        </p:nvSpPr>
        <p:spPr>
          <a:xfrm rot="0">
            <a:off x="1397850" y="1858513"/>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Early 2000s</a:t>
            </a:r>
          </a:p>
        </p:txBody>
      </p:sp>
      <p:sp>
        <p:nvSpPr>
          <p:cNvPr name="TextBox 16" id="16"/>
          <p:cNvSpPr txBox="true"/>
          <p:nvPr/>
        </p:nvSpPr>
        <p:spPr>
          <a:xfrm rot="0">
            <a:off x="1397850" y="2772913"/>
            <a:ext cx="8745482"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Mobile AR and Gaming</a:t>
            </a:r>
          </a:p>
        </p:txBody>
      </p:sp>
      <p:sp>
        <p:nvSpPr>
          <p:cNvPr name="TextBox 17" id="17"/>
          <p:cNvSpPr txBox="true"/>
          <p:nvPr/>
        </p:nvSpPr>
        <p:spPr>
          <a:xfrm rot="0">
            <a:off x="1397850" y="3899147"/>
            <a:ext cx="8428460" cy="5814812"/>
          </a:xfrm>
          <a:prstGeom prst="rect">
            <a:avLst/>
          </a:prstGeom>
        </p:spPr>
        <p:txBody>
          <a:bodyPr anchor="t" rtlCol="false" tIns="0" lIns="0" bIns="0" rIns="0">
            <a:spAutoFit/>
          </a:bodyPr>
          <a:lstStyle/>
          <a:p>
            <a:pPr marL="1013735" indent="-506867" lvl="1">
              <a:lnSpc>
                <a:spcPts val="6573"/>
              </a:lnSpc>
              <a:buFont typeface="Arial"/>
              <a:buChar char="•"/>
            </a:pPr>
            <a:r>
              <a:rPr lang="en-US" sz="4695">
                <a:solidFill>
                  <a:srgbClr val="FFFFFF"/>
                </a:solidFill>
                <a:latin typeface="Poppins"/>
              </a:rPr>
              <a:t>ARQuake, an AR version of the game Quake, Mobile AR applications begin to emerge, </a:t>
            </a:r>
          </a:p>
          <a:p>
            <a:pPr marL="1013735" indent="-506867" lvl="1">
              <a:lnSpc>
                <a:spcPts val="6573"/>
              </a:lnSpc>
              <a:buFont typeface="Arial"/>
              <a:buChar char="•"/>
            </a:pPr>
            <a:r>
              <a:rPr lang="en-US" sz="4695">
                <a:solidFill>
                  <a:srgbClr val="FFFFFF"/>
                </a:solidFill>
                <a:latin typeface="Poppins"/>
              </a:rPr>
              <a:t>W</a:t>
            </a:r>
            <a:r>
              <a:rPr lang="en-US" sz="4695">
                <a:solidFill>
                  <a:srgbClr val="FFFFFF"/>
                </a:solidFill>
                <a:latin typeface="Poppins"/>
              </a:rPr>
              <a:t>ith the release of ARToolkitPlus and the ARhrrrr! game</a:t>
            </a:r>
          </a:p>
        </p:txBody>
      </p:sp>
    </p:spTree>
  </p:cSld>
  <p:clrMapOvr>
    <a:masterClrMapping/>
  </p:clrMapOvr>
  <p:timing>
    <p:tnLst>
      <p:par>
        <p:cTn dur="indefinite" restart="never" nodeType="tmRoot">
          <p:childTnLst>
            <p:video>
              <p:cMediaNode vol="0">
                <p:cTn fill="hold" display="false">
                  <p:stCondLst>
                    <p:cond delay="indefinite"/>
                  </p:stCondLst>
                </p:cTn>
                <p:tgtEl>
                  <p:spTgt spid="9"/>
                </p:tgtEl>
              </p:cMediaNode>
            </p:video>
          </p:childTnLst>
        </p:cTn>
      </p:par>
    </p:tnLst>
  </p:timing>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8" id="8"/>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
        <p:nvSpPr>
          <p:cNvPr name="TextBox 9" id="9"/>
          <p:cNvSpPr txBox="true"/>
          <p:nvPr/>
        </p:nvSpPr>
        <p:spPr>
          <a:xfrm rot="0">
            <a:off x="6999816" y="386431"/>
            <a:ext cx="4288369"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'AR Quake'</a:t>
            </a:r>
          </a:p>
        </p:txBody>
      </p:sp>
      <p:pic>
        <p:nvPicPr>
          <p:cNvPr name="Picture 10" id="10"/>
          <p:cNvPicPr>
            <a:picLocks noChangeAspect="true"/>
          </p:cNvPicPr>
          <p:nvPr>
            <a:videoFile r:link="rId12"/>
          </p:nvPr>
        </p:nvPicPr>
        <p:blipFill>
          <a:blip r:embed="rId11"/>
          <a:stretch>
            <a:fillRect/>
          </a:stretch>
        </p:blipFill>
        <p:spPr>
          <a:xfrm rot="0">
            <a:off x="3924136" y="1574884"/>
            <a:ext cx="10985913" cy="8239437"/>
          </a:xfrm>
          <a:prstGeom prst="rect">
            <a:avLst/>
          </a:prstGeom>
        </p:spPr>
      </p:pic>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8" id="8"/>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
        <p:nvSpPr>
          <p:cNvPr name="TextBox 9" id="9"/>
          <p:cNvSpPr txBox="true"/>
          <p:nvPr/>
        </p:nvSpPr>
        <p:spPr>
          <a:xfrm rot="0">
            <a:off x="7550389" y="447675"/>
            <a:ext cx="3187222"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'ARhrrrr'</a:t>
            </a:r>
          </a:p>
        </p:txBody>
      </p:sp>
      <p:pic>
        <p:nvPicPr>
          <p:cNvPr name="Picture 10" id="10"/>
          <p:cNvPicPr>
            <a:picLocks noChangeAspect="true"/>
          </p:cNvPicPr>
          <p:nvPr>
            <a:videoFile r:link="rId12"/>
          </p:nvPr>
        </p:nvPicPr>
        <p:blipFill>
          <a:blip r:embed="rId11"/>
          <a:stretch>
            <a:fillRect/>
          </a:stretch>
        </p:blipFill>
        <p:spPr>
          <a:xfrm rot="0">
            <a:off x="3768850" y="1574884"/>
            <a:ext cx="10750300" cy="8062727"/>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2656064" y="3530259"/>
            <a:ext cx="13416144" cy="2893107"/>
          </a:xfrm>
          <a:prstGeom prst="rect">
            <a:avLst/>
          </a:prstGeom>
        </p:spPr>
        <p:txBody>
          <a:bodyPr anchor="t" rtlCol="false" tIns="0" lIns="0" bIns="0" rIns="0">
            <a:spAutoFit/>
          </a:bodyPr>
          <a:lstStyle/>
          <a:p>
            <a:pPr>
              <a:lnSpc>
                <a:spcPts val="23514"/>
              </a:lnSpc>
              <a:spcBef>
                <a:spcPct val="0"/>
              </a:spcBef>
            </a:pPr>
            <a:r>
              <a:rPr lang="en-US" sz="16796">
                <a:solidFill>
                  <a:srgbClr val="F3BE66"/>
                </a:solidFill>
                <a:latin typeface="Inter Bold"/>
              </a:rPr>
              <a:t>Wazz-APP?!</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8" id="8"/>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
        <p:nvSpPr>
          <p:cNvPr name="TextBox 9" id="9"/>
          <p:cNvSpPr txBox="true"/>
          <p:nvPr/>
        </p:nvSpPr>
        <p:spPr>
          <a:xfrm rot="0">
            <a:off x="6912883" y="263567"/>
            <a:ext cx="4462234"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'AR Tennis'</a:t>
            </a:r>
          </a:p>
        </p:txBody>
      </p:sp>
      <p:pic>
        <p:nvPicPr>
          <p:cNvPr name="Picture 10" id="10"/>
          <p:cNvPicPr>
            <a:picLocks noChangeAspect="true"/>
          </p:cNvPicPr>
          <p:nvPr>
            <a:videoFile r:link="rId12"/>
          </p:nvPr>
        </p:nvPicPr>
        <p:blipFill>
          <a:blip r:embed="rId11"/>
          <a:stretch>
            <a:fillRect/>
          </a:stretch>
        </p:blipFill>
        <p:spPr>
          <a:xfrm rot="0">
            <a:off x="3651044" y="1628865"/>
            <a:ext cx="10985913" cy="8239437"/>
          </a:xfrm>
          <a:prstGeom prst="rect">
            <a:avLst/>
          </a:prstGeom>
        </p:spPr>
      </p:pic>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pic>
        <p:nvPicPr>
          <p:cNvPr name="Picture 9" id="9">
            <a:hlinkClick action="ppaction://media"/>
          </p:cNvPr>
          <p:cNvPicPr>
            <a:picLocks noChangeAspect="true"/>
          </p:cNvPicPr>
          <p:nvPr>
            <a:videoFile r:link="rId12"/>
            <p:extLst>
              <p:ext uri="{DAA4B4D4-6D71-4841-9C94-3DE7FCFB9230}">
                <p14:media xmlns:p14="http://schemas.microsoft.com/office/powerpoint/2010/main" r:embed="rId13"/>
              </p:ext>
            </p:extLst>
          </p:nvPr>
        </p:nvPicPr>
        <p:blipFill>
          <a:blip r:embed="rId11"/>
          <a:srcRect l="346" t="0" r="346" b="0"/>
          <a:stretch>
            <a:fillRect/>
          </a:stretch>
        </p:blipFill>
        <p:spPr>
          <a:xfrm flipH="false" flipV="false" rot="0">
            <a:off x="15792364" y="8713421"/>
            <a:ext cx="2347626" cy="1291195"/>
          </a:xfrm>
          <a:prstGeom prst="rect">
            <a:avLst/>
          </a:prstGeom>
        </p:spPr>
      </p:pic>
      <p:grpSp>
        <p:nvGrpSpPr>
          <p:cNvPr name="Group 10" id="10"/>
          <p:cNvGrpSpPr>
            <a:grpSpLocks noChangeAspect="true"/>
          </p:cNvGrpSpPr>
          <p:nvPr/>
        </p:nvGrpSpPr>
        <p:grpSpPr>
          <a:xfrm rot="0">
            <a:off x="10143331" y="4204360"/>
            <a:ext cx="4509079" cy="4509061"/>
            <a:chOff x="0" y="0"/>
            <a:chExt cx="6350000" cy="6349975"/>
          </a:xfrm>
        </p:grpSpPr>
        <p:sp>
          <p:nvSpPr>
            <p:cNvPr name="Freeform 11" id="11"/>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4"/>
              <a:stretch>
                <a:fillRect l="-38954" t="0" r="-38954" b="0"/>
              </a:stretch>
            </a:blipFill>
          </p:spPr>
        </p:sp>
      </p:grpSp>
      <p:grpSp>
        <p:nvGrpSpPr>
          <p:cNvPr name="Group 12" id="12"/>
          <p:cNvGrpSpPr>
            <a:grpSpLocks noChangeAspect="true"/>
          </p:cNvGrpSpPr>
          <p:nvPr/>
        </p:nvGrpSpPr>
        <p:grpSpPr>
          <a:xfrm rot="0">
            <a:off x="13019620" y="1178928"/>
            <a:ext cx="4509079" cy="4509061"/>
            <a:chOff x="0" y="0"/>
            <a:chExt cx="6350000" cy="6349975"/>
          </a:xfrm>
        </p:grpSpPr>
        <p:sp>
          <p:nvSpPr>
            <p:cNvPr name="Freeform 13" id="1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5"/>
              <a:stretch>
                <a:fillRect l="0" t="0" r="0" b="0"/>
              </a:stretch>
            </a:blipFill>
          </p:spPr>
        </p:sp>
      </p:grpSp>
      <p:sp>
        <p:nvSpPr>
          <p:cNvPr name="TextBox 14" id="14"/>
          <p:cNvSpPr txBox="true"/>
          <p:nvPr/>
        </p:nvSpPr>
        <p:spPr>
          <a:xfrm rot="0">
            <a:off x="1028700" y="9330443"/>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5" id="15"/>
          <p:cNvSpPr txBox="true"/>
          <p:nvPr/>
        </p:nvSpPr>
        <p:spPr>
          <a:xfrm rot="0">
            <a:off x="1397850" y="1858513"/>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2010</a:t>
            </a:r>
          </a:p>
        </p:txBody>
      </p:sp>
      <p:sp>
        <p:nvSpPr>
          <p:cNvPr name="TextBox 16" id="16"/>
          <p:cNvSpPr txBox="true"/>
          <p:nvPr/>
        </p:nvSpPr>
        <p:spPr>
          <a:xfrm rot="0">
            <a:off x="1397850" y="2772913"/>
            <a:ext cx="8745482" cy="21050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Introduction of Mobile AR Platforms</a:t>
            </a:r>
          </a:p>
        </p:txBody>
      </p:sp>
      <p:sp>
        <p:nvSpPr>
          <p:cNvPr name="TextBox 17" id="17"/>
          <p:cNvSpPr txBox="true"/>
          <p:nvPr/>
        </p:nvSpPr>
        <p:spPr>
          <a:xfrm rot="0">
            <a:off x="1397850" y="4744588"/>
            <a:ext cx="8428460" cy="4157462"/>
          </a:xfrm>
          <a:prstGeom prst="rect">
            <a:avLst/>
          </a:prstGeom>
        </p:spPr>
        <p:txBody>
          <a:bodyPr anchor="t" rtlCol="false" tIns="0" lIns="0" bIns="0" rIns="0">
            <a:spAutoFit/>
          </a:bodyPr>
          <a:lstStyle/>
          <a:p>
            <a:pPr marL="1013735" indent="-506867" lvl="1">
              <a:lnSpc>
                <a:spcPts val="6573"/>
              </a:lnSpc>
              <a:buFont typeface="Arial"/>
              <a:buChar char="•"/>
            </a:pPr>
            <a:r>
              <a:rPr lang="en-US" sz="4695">
                <a:solidFill>
                  <a:srgbClr val="FFFFFF"/>
                </a:solidFill>
                <a:latin typeface="Poppins"/>
              </a:rPr>
              <a:t>Layar, one of the first mobile AR platforms, is released,</a:t>
            </a:r>
          </a:p>
          <a:p>
            <a:pPr marL="1013735" indent="-506867" lvl="1">
              <a:lnSpc>
                <a:spcPts val="6573"/>
              </a:lnSpc>
              <a:buFont typeface="Arial"/>
              <a:buChar char="•"/>
            </a:pPr>
            <a:r>
              <a:rPr lang="en-US" sz="4695">
                <a:solidFill>
                  <a:srgbClr val="FFFFFF"/>
                </a:solidFill>
                <a:latin typeface="Poppins"/>
              </a:rPr>
              <a:t>Qualcomm introduces the Vuforia platform</a:t>
            </a:r>
          </a:p>
        </p:txBody>
      </p:sp>
    </p:spTree>
  </p:cSld>
  <p:clrMapOvr>
    <a:masterClrMapping/>
  </p:clrMapOvr>
  <p:timing>
    <p:tnLst>
      <p:par>
        <p:cTn dur="indefinite" restart="never" nodeType="tmRoot">
          <p:childTnLst>
            <p:video>
              <p:cMediaNode vol="0">
                <p:cTn fill="hold" display="false">
                  <p:stCondLst>
                    <p:cond delay="indefinite"/>
                  </p:stCondLst>
                </p:cTn>
                <p:tgtEl>
                  <p:spTgt spid="9"/>
                </p:tgtEl>
              </p:cMediaNode>
            </p:video>
          </p:childTnLst>
        </p:cTn>
      </p:par>
    </p:tnLst>
  </p:timing>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
        <p:nvSpPr>
          <p:cNvPr name="TextBox 9" id="9"/>
          <p:cNvSpPr txBox="true"/>
          <p:nvPr/>
        </p:nvSpPr>
        <p:spPr>
          <a:xfrm rot="0">
            <a:off x="7043282" y="386431"/>
            <a:ext cx="4201436"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'Layar App'</a:t>
            </a:r>
          </a:p>
        </p:txBody>
      </p:sp>
      <p:pic>
        <p:nvPicPr>
          <p:cNvPr name="Picture 10" id="10"/>
          <p:cNvPicPr>
            <a:picLocks noChangeAspect="true"/>
          </p:cNvPicPr>
          <p:nvPr>
            <a:videoFile r:link="rId11"/>
          </p:nvPr>
        </p:nvPicPr>
        <p:blipFill>
          <a:blip r:embed="rId10"/>
          <a:stretch>
            <a:fillRect/>
          </a:stretch>
        </p:blipFill>
        <p:spPr>
          <a:xfrm rot="0">
            <a:off x="2507441" y="1881707"/>
            <a:ext cx="13273118" cy="7466128"/>
          </a:xfrm>
          <a:prstGeom prst="rect">
            <a:avLst/>
          </a:prstGeom>
        </p:spPr>
      </p:pic>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pic>
        <p:nvPicPr>
          <p:cNvPr name="Picture 9" id="9">
            <a:hlinkClick action="ppaction://media"/>
          </p:cNvPr>
          <p:cNvPicPr>
            <a:picLocks noChangeAspect="true"/>
          </p:cNvPicPr>
          <p:nvPr>
            <a:videoFile r:link="rId12"/>
            <p:extLst>
              <p:ext uri="{DAA4B4D4-6D71-4841-9C94-3DE7FCFB9230}">
                <p14:media xmlns:p14="http://schemas.microsoft.com/office/powerpoint/2010/main" r:embed="rId13"/>
              </p:ext>
            </p:extLst>
          </p:nvPr>
        </p:nvPicPr>
        <p:blipFill>
          <a:blip r:embed="rId11"/>
          <a:srcRect l="346" t="0" r="346" b="0"/>
          <a:stretch>
            <a:fillRect/>
          </a:stretch>
        </p:blipFill>
        <p:spPr>
          <a:xfrm flipH="false" flipV="false" rot="0">
            <a:off x="3072338" y="8713421"/>
            <a:ext cx="2347626" cy="1291195"/>
          </a:xfrm>
          <a:prstGeom prst="rect">
            <a:avLst/>
          </a:prstGeom>
        </p:spPr>
      </p:pic>
      <p:grpSp>
        <p:nvGrpSpPr>
          <p:cNvPr name="Group 10" id="10"/>
          <p:cNvGrpSpPr>
            <a:grpSpLocks noChangeAspect="true"/>
          </p:cNvGrpSpPr>
          <p:nvPr/>
        </p:nvGrpSpPr>
        <p:grpSpPr>
          <a:xfrm rot="0">
            <a:off x="10879792" y="5603405"/>
            <a:ext cx="6995080" cy="3934683"/>
            <a:chOff x="0" y="0"/>
            <a:chExt cx="11289030" cy="6350000"/>
          </a:xfrm>
        </p:grpSpPr>
        <p:sp>
          <p:nvSpPr>
            <p:cNvPr name="Freeform 11" id="11"/>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14"/>
              <a:stretch>
                <a:fillRect l="0" t="-4" r="0" b="-4"/>
              </a:stretch>
            </a:blipFill>
          </p:spPr>
        </p:sp>
      </p:grpSp>
      <p:grpSp>
        <p:nvGrpSpPr>
          <p:cNvPr name="Group 12" id="12"/>
          <p:cNvGrpSpPr>
            <a:grpSpLocks noChangeAspect="true"/>
          </p:cNvGrpSpPr>
          <p:nvPr/>
        </p:nvGrpSpPr>
        <p:grpSpPr>
          <a:xfrm rot="0">
            <a:off x="12078002" y="1178928"/>
            <a:ext cx="5594027" cy="3907386"/>
            <a:chOff x="0" y="0"/>
            <a:chExt cx="15163800" cy="10591800"/>
          </a:xfrm>
        </p:grpSpPr>
        <p:sp>
          <p:nvSpPr>
            <p:cNvPr name="Freeform 13" id="13"/>
            <p:cNvSpPr/>
            <p:nvPr/>
          </p:nvSpPr>
          <p:spPr>
            <a:xfrm flipH="false" flipV="false" rot="0">
              <a:off x="0" y="0"/>
              <a:ext cx="15163800" cy="10591800"/>
            </a:xfrm>
            <a:custGeom>
              <a:avLst/>
              <a:gdLst/>
              <a:ahLst/>
              <a:cxnLst/>
              <a:rect r="r" b="b" t="t" l="l"/>
              <a:pathLst>
                <a:path h="10591800" w="15163800">
                  <a:moveTo>
                    <a:pt x="15163800" y="254000"/>
                  </a:moveTo>
                  <a:lnTo>
                    <a:pt x="15163800" y="10337800"/>
                  </a:lnTo>
                  <a:cubicBezTo>
                    <a:pt x="15163800" y="10478135"/>
                    <a:pt x="15050136" y="10591800"/>
                    <a:pt x="14909800" y="10591800"/>
                  </a:cubicBezTo>
                  <a:lnTo>
                    <a:pt x="254000" y="10591800"/>
                  </a:lnTo>
                  <a:cubicBezTo>
                    <a:pt x="113665" y="10591800"/>
                    <a:pt x="0" y="10478135"/>
                    <a:pt x="0" y="10337800"/>
                  </a:cubicBezTo>
                  <a:lnTo>
                    <a:pt x="0" y="254000"/>
                  </a:lnTo>
                  <a:cubicBezTo>
                    <a:pt x="0" y="113665"/>
                    <a:pt x="113665" y="0"/>
                    <a:pt x="254000" y="0"/>
                  </a:cubicBezTo>
                  <a:lnTo>
                    <a:pt x="14909800" y="0"/>
                  </a:lnTo>
                  <a:cubicBezTo>
                    <a:pt x="15050136" y="0"/>
                    <a:pt x="15163800" y="113665"/>
                    <a:pt x="15163800" y="254000"/>
                  </a:cubicBezTo>
                  <a:close/>
                </a:path>
              </a:pathLst>
            </a:custGeom>
            <a:blipFill>
              <a:blip r:embed="rId15"/>
              <a:stretch>
                <a:fillRect l="-12088" t="0" r="-12088" b="0"/>
              </a:stretch>
            </a:blipFill>
          </p:spPr>
        </p:sp>
      </p:grpSp>
      <p:sp>
        <p:nvSpPr>
          <p:cNvPr name="TextBox 14" id="14"/>
          <p:cNvSpPr txBox="true"/>
          <p:nvPr/>
        </p:nvSpPr>
        <p:spPr>
          <a:xfrm rot="0">
            <a:off x="1028700" y="9330443"/>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5" id="15"/>
          <p:cNvSpPr txBox="true"/>
          <p:nvPr/>
        </p:nvSpPr>
        <p:spPr>
          <a:xfrm rot="0">
            <a:off x="1397850" y="1858513"/>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2013</a:t>
            </a:r>
          </a:p>
        </p:txBody>
      </p:sp>
      <p:sp>
        <p:nvSpPr>
          <p:cNvPr name="TextBox 16" id="16"/>
          <p:cNvSpPr txBox="true"/>
          <p:nvPr/>
        </p:nvSpPr>
        <p:spPr>
          <a:xfrm rot="0">
            <a:off x="1397850" y="2772913"/>
            <a:ext cx="11000021"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Google Glass and HoloLens</a:t>
            </a:r>
          </a:p>
        </p:txBody>
      </p:sp>
      <p:sp>
        <p:nvSpPr>
          <p:cNvPr name="TextBox 17" id="17"/>
          <p:cNvSpPr txBox="true"/>
          <p:nvPr/>
        </p:nvSpPr>
        <p:spPr>
          <a:xfrm rot="0">
            <a:off x="1205735" y="3982472"/>
            <a:ext cx="8428460" cy="4157462"/>
          </a:xfrm>
          <a:prstGeom prst="rect">
            <a:avLst/>
          </a:prstGeom>
        </p:spPr>
        <p:txBody>
          <a:bodyPr anchor="t" rtlCol="false" tIns="0" lIns="0" bIns="0" rIns="0">
            <a:spAutoFit/>
          </a:bodyPr>
          <a:lstStyle/>
          <a:p>
            <a:pPr marL="1013735" indent="-506867" lvl="1">
              <a:lnSpc>
                <a:spcPts val="6573"/>
              </a:lnSpc>
              <a:buFont typeface="Arial"/>
              <a:buChar char="•"/>
            </a:pPr>
            <a:r>
              <a:rPr lang="en-US" sz="4695">
                <a:solidFill>
                  <a:srgbClr val="FFFFFF"/>
                </a:solidFill>
                <a:latin typeface="Poppins"/>
              </a:rPr>
              <a:t>Google unveils Google Glass</a:t>
            </a:r>
          </a:p>
          <a:p>
            <a:pPr marL="1013735" indent="-506867" lvl="1">
              <a:lnSpc>
                <a:spcPts val="6573"/>
              </a:lnSpc>
              <a:buFont typeface="Arial"/>
              <a:buChar char="•"/>
            </a:pPr>
            <a:r>
              <a:rPr lang="en-US" sz="4695">
                <a:solidFill>
                  <a:srgbClr val="FFFFFF"/>
                </a:solidFill>
                <a:latin typeface="Poppins"/>
              </a:rPr>
              <a:t>Microsoft announces the development of HoloLens</a:t>
            </a:r>
          </a:p>
        </p:txBody>
      </p:sp>
    </p:spTree>
  </p:cSld>
  <p:clrMapOvr>
    <a:masterClrMapping/>
  </p:clrMapOvr>
  <p:timing>
    <p:tnLst>
      <p:par>
        <p:cTn dur="indefinite" restart="never" nodeType="tmRoot">
          <p:childTnLst>
            <p:video>
              <p:cMediaNode vol="0">
                <p:cTn fill="hold" display="false">
                  <p:stCondLst>
                    <p:cond delay="indefinite"/>
                  </p:stCondLst>
                </p:cTn>
                <p:tgtEl>
                  <p:spTgt spid="9"/>
                </p:tgtEl>
              </p:cMediaNode>
            </p:video>
          </p:childTnLst>
        </p:cTn>
      </p:par>
    </p:tnLst>
  </p:timing>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9" id="9"/>
          <p:cNvGrpSpPr>
            <a:grpSpLocks noChangeAspect="true"/>
          </p:cNvGrpSpPr>
          <p:nvPr/>
        </p:nvGrpSpPr>
        <p:grpSpPr>
          <a:xfrm rot="0">
            <a:off x="8909756" y="2439538"/>
            <a:ext cx="8037835" cy="5614367"/>
            <a:chOff x="0" y="0"/>
            <a:chExt cx="15163800" cy="10591800"/>
          </a:xfrm>
        </p:grpSpPr>
        <p:sp>
          <p:nvSpPr>
            <p:cNvPr name="Freeform 10" id="10"/>
            <p:cNvSpPr/>
            <p:nvPr/>
          </p:nvSpPr>
          <p:spPr>
            <a:xfrm flipH="false" flipV="false" rot="0">
              <a:off x="0" y="0"/>
              <a:ext cx="15163800" cy="10591800"/>
            </a:xfrm>
            <a:custGeom>
              <a:avLst/>
              <a:gdLst/>
              <a:ahLst/>
              <a:cxnLst/>
              <a:rect r="r" b="b" t="t" l="l"/>
              <a:pathLst>
                <a:path h="10591800" w="15163800">
                  <a:moveTo>
                    <a:pt x="15163800" y="254000"/>
                  </a:moveTo>
                  <a:lnTo>
                    <a:pt x="15163800" y="10337800"/>
                  </a:lnTo>
                  <a:cubicBezTo>
                    <a:pt x="15163800" y="10478135"/>
                    <a:pt x="15050136" y="10591800"/>
                    <a:pt x="14909800" y="10591800"/>
                  </a:cubicBezTo>
                  <a:lnTo>
                    <a:pt x="254000" y="10591800"/>
                  </a:lnTo>
                  <a:cubicBezTo>
                    <a:pt x="113665" y="10591800"/>
                    <a:pt x="0" y="10478135"/>
                    <a:pt x="0" y="10337800"/>
                  </a:cubicBezTo>
                  <a:lnTo>
                    <a:pt x="0" y="254000"/>
                  </a:lnTo>
                  <a:cubicBezTo>
                    <a:pt x="0" y="113665"/>
                    <a:pt x="113665" y="0"/>
                    <a:pt x="254000" y="0"/>
                  </a:cubicBezTo>
                  <a:lnTo>
                    <a:pt x="14909800" y="0"/>
                  </a:lnTo>
                  <a:cubicBezTo>
                    <a:pt x="15050136" y="0"/>
                    <a:pt x="15163800" y="113665"/>
                    <a:pt x="15163800" y="254000"/>
                  </a:cubicBezTo>
                  <a:close/>
                </a:path>
              </a:pathLst>
            </a:custGeom>
            <a:blipFill>
              <a:blip r:embed="rId11"/>
              <a:stretch>
                <a:fillRect l="0" t="-1539" r="0" b="-1539"/>
              </a:stretch>
            </a:blipFill>
          </p:spPr>
        </p:sp>
      </p:grpSp>
      <p:pic>
        <p:nvPicPr>
          <p:cNvPr name="Picture 11" id="11">
            <a:hlinkClick action="ppaction://media"/>
          </p:cNvPr>
          <p:cNvPicPr>
            <a:picLocks noChangeAspect="true"/>
          </p:cNvPicPr>
          <p:nvPr>
            <a:videoFile r:link="rId13"/>
            <p:extLst>
              <p:ext uri="{DAA4B4D4-6D71-4841-9C94-3DE7FCFB9230}">
                <p14:media xmlns:p14="http://schemas.microsoft.com/office/powerpoint/2010/main" r:embed="rId14"/>
              </p:ext>
            </p:extLst>
          </p:nvPr>
        </p:nvPicPr>
        <p:blipFill>
          <a:blip r:embed="rId12"/>
          <a:srcRect l="0" t="14619" r="0" b="12219"/>
          <a:stretch>
            <a:fillRect/>
          </a:stretch>
        </p:blipFill>
        <p:spPr>
          <a:xfrm flipH="false" flipV="false" rot="0">
            <a:off x="15779218" y="8546622"/>
            <a:ext cx="2095654" cy="1533213"/>
          </a:xfrm>
          <a:prstGeom prst="rect">
            <a:avLst/>
          </a:prstGeom>
        </p:spPr>
      </p:pic>
      <p:sp>
        <p:nvSpPr>
          <p:cNvPr name="TextBox 12" id="12"/>
          <p:cNvSpPr txBox="true"/>
          <p:nvPr/>
        </p:nvSpPr>
        <p:spPr>
          <a:xfrm rot="0">
            <a:off x="1028700" y="9330443"/>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3" id="13"/>
          <p:cNvSpPr txBox="true"/>
          <p:nvPr/>
        </p:nvSpPr>
        <p:spPr>
          <a:xfrm rot="0">
            <a:off x="1202037" y="1858513"/>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2016</a:t>
            </a:r>
          </a:p>
        </p:txBody>
      </p:sp>
      <p:sp>
        <p:nvSpPr>
          <p:cNvPr name="TextBox 14" id="14"/>
          <p:cNvSpPr txBox="true"/>
          <p:nvPr/>
        </p:nvSpPr>
        <p:spPr>
          <a:xfrm rot="0">
            <a:off x="1205735" y="2925313"/>
            <a:ext cx="11000021"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Pokémon Go</a:t>
            </a:r>
          </a:p>
        </p:txBody>
      </p:sp>
      <p:sp>
        <p:nvSpPr>
          <p:cNvPr name="TextBox 15" id="15"/>
          <p:cNvSpPr txBox="true"/>
          <p:nvPr/>
        </p:nvSpPr>
        <p:spPr>
          <a:xfrm rot="0">
            <a:off x="1205735" y="4211188"/>
            <a:ext cx="8428460" cy="3834883"/>
          </a:xfrm>
          <a:prstGeom prst="rect">
            <a:avLst/>
          </a:prstGeom>
        </p:spPr>
        <p:txBody>
          <a:bodyPr anchor="t" rtlCol="false" tIns="0" lIns="0" bIns="0" rIns="0">
            <a:spAutoFit/>
          </a:bodyPr>
          <a:lstStyle/>
          <a:p>
            <a:pPr>
              <a:lnSpc>
                <a:spcPts val="7553"/>
              </a:lnSpc>
            </a:pPr>
            <a:r>
              <a:rPr lang="en-US" sz="5395">
                <a:solidFill>
                  <a:srgbClr val="FFFFFF"/>
                </a:solidFill>
                <a:latin typeface="Poppins"/>
              </a:rPr>
              <a:t>Pokémon Go, a massively popular mobile AR game, is released.</a:t>
            </a:r>
          </a:p>
        </p:txBody>
      </p:sp>
    </p:spTree>
  </p:cSld>
  <p:clrMapOvr>
    <a:masterClrMapping/>
  </p:clrMapOvr>
  <p:timing>
    <p:tnLst>
      <p:par>
        <p:cTn dur="indefinite" restart="never" nodeType="tmRoot">
          <p:childTnLst>
            <p:video>
              <p:cMediaNode vol="0">
                <p:cTn fill="hold" display="false">
                  <p:stCondLst>
                    <p:cond delay="indefinite"/>
                  </p:stCondLst>
                </p:cTn>
                <p:tgtEl>
                  <p:spTgt spid="11"/>
                </p:tgtEl>
              </p:cMediaNode>
            </p:video>
          </p:childTnLst>
        </p:cTn>
      </p:par>
    </p:tnLst>
  </p:timing>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8878882" y="2627149"/>
            <a:ext cx="8995991" cy="5666745"/>
          </a:xfrm>
          <a:custGeom>
            <a:avLst/>
            <a:gdLst/>
            <a:ahLst/>
            <a:cxnLst/>
            <a:rect r="r" b="b" t="t" l="l"/>
            <a:pathLst>
              <a:path h="5666745" w="8995991">
                <a:moveTo>
                  <a:pt x="0" y="0"/>
                </a:moveTo>
                <a:lnTo>
                  <a:pt x="8995990" y="0"/>
                </a:lnTo>
                <a:lnTo>
                  <a:pt x="8995990" y="5666745"/>
                </a:lnTo>
                <a:lnTo>
                  <a:pt x="0" y="5666745"/>
                </a:lnTo>
                <a:lnTo>
                  <a:pt x="0" y="0"/>
                </a:lnTo>
                <a:close/>
              </a:path>
            </a:pathLst>
          </a:custGeom>
          <a:blipFill>
            <a:blip r:embed="rId11"/>
            <a:stretch>
              <a:fillRect l="0" t="0" r="-1427" b="0"/>
            </a:stretch>
          </a:blipFill>
        </p:spPr>
      </p:sp>
      <p:sp>
        <p:nvSpPr>
          <p:cNvPr name="TextBox 10" id="10"/>
          <p:cNvSpPr txBox="true"/>
          <p:nvPr/>
        </p:nvSpPr>
        <p:spPr>
          <a:xfrm rot="0">
            <a:off x="1028700" y="9330443"/>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1" id="11"/>
          <p:cNvSpPr txBox="true"/>
          <p:nvPr/>
        </p:nvSpPr>
        <p:spPr>
          <a:xfrm rot="0">
            <a:off x="1202037" y="1858513"/>
            <a:ext cx="8432158" cy="1038225"/>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2017</a:t>
            </a:r>
          </a:p>
        </p:txBody>
      </p:sp>
      <p:sp>
        <p:nvSpPr>
          <p:cNvPr name="TextBox 12" id="12"/>
          <p:cNvSpPr txBox="true"/>
          <p:nvPr/>
        </p:nvSpPr>
        <p:spPr>
          <a:xfrm rot="0">
            <a:off x="1205735" y="2925313"/>
            <a:ext cx="6906324"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ARKit and ARCore</a:t>
            </a:r>
          </a:p>
        </p:txBody>
      </p:sp>
      <p:sp>
        <p:nvSpPr>
          <p:cNvPr name="TextBox 13" id="13"/>
          <p:cNvSpPr txBox="true"/>
          <p:nvPr/>
        </p:nvSpPr>
        <p:spPr>
          <a:xfrm rot="0">
            <a:off x="1205735" y="4211188"/>
            <a:ext cx="7389696" cy="3834883"/>
          </a:xfrm>
          <a:prstGeom prst="rect">
            <a:avLst/>
          </a:prstGeom>
        </p:spPr>
        <p:txBody>
          <a:bodyPr anchor="t" rtlCol="false" tIns="0" lIns="0" bIns="0" rIns="0">
            <a:spAutoFit/>
          </a:bodyPr>
          <a:lstStyle/>
          <a:p>
            <a:pPr marL="1164861" indent="-582430" lvl="1">
              <a:lnSpc>
                <a:spcPts val="7553"/>
              </a:lnSpc>
              <a:buFont typeface="Arial"/>
              <a:buChar char="•"/>
            </a:pPr>
            <a:r>
              <a:rPr lang="en-US" sz="5395">
                <a:solidFill>
                  <a:srgbClr val="FFFFFF"/>
                </a:solidFill>
                <a:latin typeface="Poppins"/>
              </a:rPr>
              <a:t>Apple introduces ARKit.</a:t>
            </a:r>
          </a:p>
          <a:p>
            <a:pPr marL="1164861" indent="-582430" lvl="1">
              <a:lnSpc>
                <a:spcPts val="7553"/>
              </a:lnSpc>
              <a:buFont typeface="Arial"/>
              <a:buChar char="•"/>
            </a:pPr>
            <a:r>
              <a:rPr lang="en-US" sz="5395">
                <a:solidFill>
                  <a:srgbClr val="FFFFFF"/>
                </a:solidFill>
                <a:latin typeface="Poppins"/>
              </a:rPr>
              <a:t>Google releases ARCore,</a:t>
            </a:r>
          </a:p>
        </p:txBody>
      </p:sp>
      <p:pic>
        <p:nvPicPr>
          <p:cNvPr name="Picture 14" id="14">
            <a:hlinkClick action="ppaction://media"/>
          </p:cNvPr>
          <p:cNvPicPr>
            <a:picLocks noChangeAspect="true"/>
          </p:cNvPicPr>
          <p:nvPr>
            <a:videoFile r:link="rId13"/>
            <p:extLst>
              <p:ext uri="{DAA4B4D4-6D71-4841-9C94-3DE7FCFB9230}">
                <p14:media xmlns:p14="http://schemas.microsoft.com/office/powerpoint/2010/main" r:embed="rId14"/>
              </p:ext>
            </p:extLst>
          </p:nvPr>
        </p:nvPicPr>
        <p:blipFill>
          <a:blip r:embed="rId12"/>
          <a:srcRect l="346" t="0" r="346" b="0"/>
          <a:stretch>
            <a:fillRect/>
          </a:stretch>
        </p:blipFill>
        <p:spPr>
          <a:xfrm flipH="false" flipV="false" rot="0">
            <a:off x="15792364" y="8713421"/>
            <a:ext cx="2347626" cy="1291195"/>
          </a:xfrm>
          <a:prstGeom prst="rect">
            <a:avLst/>
          </a:prstGeom>
        </p:spPr>
      </p:pic>
    </p:spTree>
  </p:cSld>
  <p:clrMapOvr>
    <a:masterClrMapping/>
  </p:clrMapOvr>
  <p:timing>
    <p:tnLst>
      <p:par>
        <p:cTn dur="indefinite" restart="never" nodeType="tmRoot">
          <p:childTnLst>
            <p:video>
              <p:cMediaNode vol="0">
                <p:cTn fill="hold" display="false">
                  <p:stCondLst>
                    <p:cond delay="indefinite"/>
                  </p:stCondLst>
                </p:cTn>
                <p:tgtEl>
                  <p:spTgt spid="14"/>
                </p:tgtEl>
              </p:cMediaNode>
            </p:video>
          </p:childTnLst>
        </p:cTn>
      </p:par>
    </p:tnLst>
  </p:timing>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pic>
        <p:nvPicPr>
          <p:cNvPr name="Picture 9" id="9">
            <a:hlinkClick action="ppaction://media"/>
          </p:cNvPr>
          <p:cNvPicPr>
            <a:picLocks noChangeAspect="true"/>
          </p:cNvPicPr>
          <p:nvPr>
            <a:videoFile r:link="rId12"/>
            <p:extLst>
              <p:ext uri="{DAA4B4D4-6D71-4841-9C94-3DE7FCFB9230}">
                <p14:media xmlns:p14="http://schemas.microsoft.com/office/powerpoint/2010/main" r:embed="rId13"/>
              </p:ext>
            </p:extLst>
          </p:nvPr>
        </p:nvPicPr>
        <p:blipFill>
          <a:blip r:embed="rId11"/>
          <a:srcRect l="346" t="0" r="346" b="0"/>
          <a:stretch>
            <a:fillRect/>
          </a:stretch>
        </p:blipFill>
        <p:spPr>
          <a:xfrm flipH="false" flipV="false" rot="0">
            <a:off x="15792364" y="8713421"/>
            <a:ext cx="2347626" cy="1291195"/>
          </a:xfrm>
          <a:prstGeom prst="rect">
            <a:avLst/>
          </a:prstGeom>
        </p:spPr>
      </p:pic>
      <p:pic>
        <p:nvPicPr>
          <p:cNvPr name="Picture 10" id="10">
            <a:hlinkClick action="ppaction://media"/>
          </p:cNvPr>
          <p:cNvPicPr>
            <a:picLocks noChangeAspect="true"/>
          </p:cNvPicPr>
          <p:nvPr>
            <a:videoFile r:link="rId15"/>
            <p:extLst>
              <p:ext uri="{DAA4B4D4-6D71-4841-9C94-3DE7FCFB9230}">
                <p14:media xmlns:p14="http://schemas.microsoft.com/office/powerpoint/2010/main" r:embed="rId16"/>
              </p:ext>
            </p:extLst>
          </p:nvPr>
        </p:nvPicPr>
        <p:blipFill>
          <a:blip r:embed="rId14"/>
          <a:srcRect l="0" t="0" r="0" b="0"/>
          <a:stretch>
            <a:fillRect/>
          </a:stretch>
        </p:blipFill>
        <p:spPr>
          <a:xfrm flipH="false" flipV="false" rot="0">
            <a:off x="9826310" y="2895551"/>
            <a:ext cx="7980885" cy="4495899"/>
          </a:xfrm>
          <a:prstGeom prst="rect">
            <a:avLst/>
          </a:prstGeom>
        </p:spPr>
      </p:pic>
      <p:sp>
        <p:nvSpPr>
          <p:cNvPr name="TextBox 11" id="11"/>
          <p:cNvSpPr txBox="true"/>
          <p:nvPr/>
        </p:nvSpPr>
        <p:spPr>
          <a:xfrm rot="0">
            <a:off x="1028700" y="9330443"/>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2" id="12"/>
          <p:cNvSpPr txBox="true"/>
          <p:nvPr/>
        </p:nvSpPr>
        <p:spPr>
          <a:xfrm rot="0">
            <a:off x="1205735" y="1643107"/>
            <a:ext cx="8432158" cy="1005205"/>
          </a:xfrm>
          <a:prstGeom prst="rect">
            <a:avLst/>
          </a:prstGeom>
        </p:spPr>
        <p:txBody>
          <a:bodyPr anchor="t" rtlCol="false" tIns="0" lIns="0" bIns="0" rIns="0">
            <a:spAutoFit/>
          </a:bodyPr>
          <a:lstStyle/>
          <a:p>
            <a:pPr>
              <a:lnSpc>
                <a:spcPts val="8120"/>
              </a:lnSpc>
              <a:spcBef>
                <a:spcPct val="0"/>
              </a:spcBef>
            </a:pPr>
            <a:r>
              <a:rPr lang="en-US" sz="5800">
                <a:solidFill>
                  <a:srgbClr val="FFFFFF"/>
                </a:solidFill>
                <a:latin typeface="Inter Bold"/>
              </a:rPr>
              <a:t>2020</a:t>
            </a:r>
          </a:p>
        </p:txBody>
      </p:sp>
      <p:sp>
        <p:nvSpPr>
          <p:cNvPr name="TextBox 13" id="13"/>
          <p:cNvSpPr txBox="true"/>
          <p:nvPr/>
        </p:nvSpPr>
        <p:spPr>
          <a:xfrm rot="0">
            <a:off x="1230178" y="2524487"/>
            <a:ext cx="8620575" cy="3062605"/>
          </a:xfrm>
          <a:prstGeom prst="rect">
            <a:avLst/>
          </a:prstGeom>
        </p:spPr>
        <p:txBody>
          <a:bodyPr anchor="t" rtlCol="false" tIns="0" lIns="0" bIns="0" rIns="0">
            <a:spAutoFit/>
          </a:bodyPr>
          <a:lstStyle/>
          <a:p>
            <a:pPr>
              <a:lnSpc>
                <a:spcPts val="8120"/>
              </a:lnSpc>
              <a:spcBef>
                <a:spcPct val="0"/>
              </a:spcBef>
            </a:pPr>
            <a:r>
              <a:rPr lang="en-US" sz="5800">
                <a:solidFill>
                  <a:srgbClr val="F3BE66"/>
                </a:solidFill>
                <a:latin typeface="Inter Bold"/>
              </a:rPr>
              <a:t>Advancements in AR Hardware and Applications</a:t>
            </a:r>
          </a:p>
        </p:txBody>
      </p:sp>
      <p:sp>
        <p:nvSpPr>
          <p:cNvPr name="TextBox 14" id="14"/>
          <p:cNvSpPr txBox="true"/>
          <p:nvPr/>
        </p:nvSpPr>
        <p:spPr>
          <a:xfrm rot="0">
            <a:off x="2436613" y="5613671"/>
            <a:ext cx="7389696" cy="3834883"/>
          </a:xfrm>
          <a:prstGeom prst="rect">
            <a:avLst/>
          </a:prstGeom>
        </p:spPr>
        <p:txBody>
          <a:bodyPr anchor="t" rtlCol="false" tIns="0" lIns="0" bIns="0" rIns="0">
            <a:spAutoFit/>
          </a:bodyPr>
          <a:lstStyle/>
          <a:p>
            <a:pPr marL="1164861" indent="-582430" lvl="1">
              <a:lnSpc>
                <a:spcPts val="7553"/>
              </a:lnSpc>
              <a:buFont typeface="Arial"/>
              <a:buChar char="•"/>
            </a:pPr>
            <a:r>
              <a:rPr lang="en-US" sz="5395">
                <a:solidFill>
                  <a:srgbClr val="FFFFFF"/>
                </a:solidFill>
                <a:latin typeface="Poppins"/>
              </a:rPr>
              <a:t>Improved HMDs</a:t>
            </a:r>
          </a:p>
          <a:p>
            <a:pPr marL="1164861" indent="-582430" lvl="1">
              <a:lnSpc>
                <a:spcPts val="7553"/>
              </a:lnSpc>
              <a:buFont typeface="Arial"/>
              <a:buChar char="•"/>
            </a:pPr>
            <a:r>
              <a:rPr lang="en-US" sz="5395">
                <a:solidFill>
                  <a:srgbClr val="FFFFFF"/>
                </a:solidFill>
                <a:latin typeface="Poppins"/>
              </a:rPr>
              <a:t>AR applications find use in various industries.</a:t>
            </a:r>
          </a:p>
        </p:txBody>
      </p:sp>
    </p:spTree>
  </p:cSld>
  <p:clrMapOvr>
    <a:masterClrMapping/>
  </p:clrMapOvr>
  <p:timing>
    <p:tnLst>
      <p:par>
        <p:cTn dur="indefinite" restart="never" nodeType="tmRoot">
          <p:childTnLst>
            <p:video>
              <p:cMediaNode vol="0">
                <p:cTn fill="hold" display="false">
                  <p:stCondLst>
                    <p:cond delay="indefinite"/>
                  </p:stCondLst>
                </p:cTn>
                <p:tgtEl>
                  <p:spTgt spid="9"/>
                </p:tgtEl>
              </p:cMediaNode>
            </p:video>
            <p:video>
              <p:cMediaNode vol="0">
                <p:cTn fill="hold" display="false">
                  <p:stCondLst>
                    <p:cond delay="indefinite"/>
                  </p:stCondLst>
                </p:cTn>
                <p:tgtEl>
                  <p:spTgt spid="10"/>
                </p:tgtEl>
              </p:cMediaNode>
            </p:video>
          </p:childTnLst>
        </p:cTn>
      </p:par>
    </p:tnLst>
  </p:timing>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9826310" y="157357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6015113" y="7912578"/>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pic>
        <p:nvPicPr>
          <p:cNvPr name="Picture 9" id="9">
            <a:hlinkClick action="ppaction://media"/>
          </p:cNvPr>
          <p:cNvPicPr>
            <a:picLocks noChangeAspect="true"/>
          </p:cNvPicPr>
          <p:nvPr>
            <a:videoFile r:link="rId12"/>
            <p:extLst>
              <p:ext uri="{DAA4B4D4-6D71-4841-9C94-3DE7FCFB9230}">
                <p14:media xmlns:p14="http://schemas.microsoft.com/office/powerpoint/2010/main" r:embed="rId13"/>
              </p:ext>
            </p:extLst>
          </p:nvPr>
        </p:nvPicPr>
        <p:blipFill>
          <a:blip r:embed="rId11"/>
          <a:srcRect l="346" t="0" r="346" b="0"/>
          <a:stretch>
            <a:fillRect/>
          </a:stretch>
        </p:blipFill>
        <p:spPr>
          <a:xfrm flipH="false" flipV="false" rot="0">
            <a:off x="15527246" y="8713421"/>
            <a:ext cx="2347626" cy="1291195"/>
          </a:xfrm>
          <a:prstGeom prst="rect">
            <a:avLst/>
          </a:prstGeom>
        </p:spPr>
      </p:pic>
      <p:sp>
        <p:nvSpPr>
          <p:cNvPr name="Freeform 10" id="10"/>
          <p:cNvSpPr/>
          <p:nvPr/>
        </p:nvSpPr>
        <p:spPr>
          <a:xfrm flipH="false" flipV="false" rot="0">
            <a:off x="9144000" y="514693"/>
            <a:ext cx="8560780" cy="4515881"/>
          </a:xfrm>
          <a:custGeom>
            <a:avLst/>
            <a:gdLst/>
            <a:ahLst/>
            <a:cxnLst/>
            <a:rect r="r" b="b" t="t" l="l"/>
            <a:pathLst>
              <a:path h="4515881" w="8560780">
                <a:moveTo>
                  <a:pt x="0" y="0"/>
                </a:moveTo>
                <a:lnTo>
                  <a:pt x="8560780" y="0"/>
                </a:lnTo>
                <a:lnTo>
                  <a:pt x="8560780" y="4515881"/>
                </a:lnTo>
                <a:lnTo>
                  <a:pt x="0" y="4515881"/>
                </a:lnTo>
                <a:lnTo>
                  <a:pt x="0" y="0"/>
                </a:lnTo>
                <a:close/>
              </a:path>
            </a:pathLst>
          </a:custGeom>
          <a:blipFill>
            <a:blip r:embed="rId14"/>
            <a:stretch>
              <a:fillRect l="0" t="0" r="0" b="0"/>
            </a:stretch>
          </a:blipFill>
        </p:spPr>
      </p:sp>
      <p:sp>
        <p:nvSpPr>
          <p:cNvPr name="TextBox 11" id="11"/>
          <p:cNvSpPr txBox="true"/>
          <p:nvPr/>
        </p:nvSpPr>
        <p:spPr>
          <a:xfrm rot="0">
            <a:off x="1028700" y="9330443"/>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12" id="12"/>
          <p:cNvSpPr txBox="true"/>
          <p:nvPr/>
        </p:nvSpPr>
        <p:spPr>
          <a:xfrm rot="0">
            <a:off x="1122908" y="1767428"/>
            <a:ext cx="8432158" cy="1005205"/>
          </a:xfrm>
          <a:prstGeom prst="rect">
            <a:avLst/>
          </a:prstGeom>
        </p:spPr>
        <p:txBody>
          <a:bodyPr anchor="t" rtlCol="false" tIns="0" lIns="0" bIns="0" rIns="0">
            <a:spAutoFit/>
          </a:bodyPr>
          <a:lstStyle/>
          <a:p>
            <a:pPr>
              <a:lnSpc>
                <a:spcPts val="8120"/>
              </a:lnSpc>
              <a:spcBef>
                <a:spcPct val="0"/>
              </a:spcBef>
            </a:pPr>
            <a:r>
              <a:rPr lang="en-US" sz="5800">
                <a:solidFill>
                  <a:srgbClr val="FFFFFF"/>
                </a:solidFill>
                <a:latin typeface="Inter Bold"/>
              </a:rPr>
              <a:t>2020-Present</a:t>
            </a:r>
          </a:p>
        </p:txBody>
      </p:sp>
      <p:sp>
        <p:nvSpPr>
          <p:cNvPr name="TextBox 13" id="13"/>
          <p:cNvSpPr txBox="true"/>
          <p:nvPr/>
        </p:nvSpPr>
        <p:spPr>
          <a:xfrm rot="0">
            <a:off x="1028700" y="2965177"/>
            <a:ext cx="8620575" cy="2033905"/>
          </a:xfrm>
          <a:prstGeom prst="rect">
            <a:avLst/>
          </a:prstGeom>
        </p:spPr>
        <p:txBody>
          <a:bodyPr anchor="t" rtlCol="false" tIns="0" lIns="0" bIns="0" rIns="0">
            <a:spAutoFit/>
          </a:bodyPr>
          <a:lstStyle/>
          <a:p>
            <a:pPr>
              <a:lnSpc>
                <a:spcPts val="8120"/>
              </a:lnSpc>
              <a:spcBef>
                <a:spcPct val="0"/>
              </a:spcBef>
            </a:pPr>
            <a:r>
              <a:rPr lang="en-US" sz="5800">
                <a:solidFill>
                  <a:srgbClr val="F3BE66"/>
                </a:solidFill>
                <a:latin typeface="Inter Bold"/>
              </a:rPr>
              <a:t>Present and Future Developments</a:t>
            </a:r>
          </a:p>
        </p:txBody>
      </p:sp>
      <p:sp>
        <p:nvSpPr>
          <p:cNvPr name="TextBox 14" id="14"/>
          <p:cNvSpPr txBox="true"/>
          <p:nvPr/>
        </p:nvSpPr>
        <p:spPr>
          <a:xfrm rot="0">
            <a:off x="745514" y="5199107"/>
            <a:ext cx="13949564" cy="3444357"/>
          </a:xfrm>
          <a:prstGeom prst="rect">
            <a:avLst/>
          </a:prstGeom>
        </p:spPr>
        <p:txBody>
          <a:bodyPr anchor="t" rtlCol="false" tIns="0" lIns="0" bIns="0" rIns="0">
            <a:spAutoFit/>
          </a:bodyPr>
          <a:lstStyle/>
          <a:p>
            <a:pPr marL="841019" indent="-420510" lvl="1">
              <a:lnSpc>
                <a:spcPts val="5453"/>
              </a:lnSpc>
              <a:buFont typeface="Arial"/>
              <a:buChar char="•"/>
            </a:pPr>
            <a:r>
              <a:rPr lang="en-US" sz="3895">
                <a:solidFill>
                  <a:srgbClr val="FFFFFF"/>
                </a:solidFill>
                <a:latin typeface="Poppins"/>
              </a:rPr>
              <a:t>AR technology continues to advance.</a:t>
            </a:r>
          </a:p>
          <a:p>
            <a:pPr marL="841019" indent="-420510" lvl="1">
              <a:lnSpc>
                <a:spcPts val="5453"/>
              </a:lnSpc>
              <a:buFont typeface="Arial"/>
              <a:buChar char="•"/>
            </a:pPr>
            <a:r>
              <a:rPr lang="en-US" sz="3895">
                <a:solidFill>
                  <a:srgbClr val="FFFFFF"/>
                </a:solidFill>
                <a:latin typeface="Poppins"/>
              </a:rPr>
              <a:t>Integration of AR with 5G technology.</a:t>
            </a:r>
          </a:p>
          <a:p>
            <a:pPr marL="841019" indent="-420510" lvl="1">
              <a:lnSpc>
                <a:spcPts val="5453"/>
              </a:lnSpc>
              <a:buFont typeface="Arial"/>
              <a:buChar char="•"/>
            </a:pPr>
            <a:r>
              <a:rPr lang="en-US" sz="3895">
                <a:solidFill>
                  <a:srgbClr val="FFFFFF"/>
                </a:solidFill>
                <a:latin typeface="Poppins"/>
              </a:rPr>
              <a:t>Augmented Reality glasses, contact lenses, and other wearable devices are being explored, aiming for lightweight, unobtrusive AR displays.</a:t>
            </a:r>
          </a:p>
        </p:txBody>
      </p:sp>
    </p:spTree>
  </p:cSld>
  <p:clrMapOvr>
    <a:masterClrMapping/>
  </p:clrMapOvr>
  <p:timing>
    <p:tnLst>
      <p:par>
        <p:cTn dur="indefinite" restart="never" nodeType="tmRoot">
          <p:childTnLst>
            <p:video>
              <p:cMediaNode vol="0">
                <p:cTn fill="hold" display="false">
                  <p:stCondLst>
                    <p:cond delay="indefinite"/>
                  </p:stCondLst>
                </p:cTn>
                <p:tgtEl>
                  <p:spTgt spid="9"/>
                </p:tgtEl>
              </p:cMediaNode>
            </p:video>
          </p:childTnLst>
        </p:cTn>
      </p:par>
    </p:tnLst>
  </p:timing>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838714"/>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884053" y="2058405"/>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3349117" y="2799363"/>
            <a:ext cx="11589765" cy="7068939"/>
          </a:xfrm>
          <a:prstGeom prst="rect">
            <a:avLst/>
          </a:prstGeom>
        </p:spPr>
        <p:txBody>
          <a:bodyPr anchor="t" rtlCol="false" tIns="0" lIns="0" bIns="0" rIns="0">
            <a:spAutoFit/>
          </a:bodyPr>
          <a:lstStyle/>
          <a:p>
            <a:pPr algn="ctr">
              <a:lnSpc>
                <a:spcPts val="14098"/>
              </a:lnSpc>
            </a:pPr>
            <a:r>
              <a:rPr lang="en-US" sz="10070">
                <a:solidFill>
                  <a:srgbClr val="FFFFFF"/>
                </a:solidFill>
                <a:latin typeface="Inter Bold"/>
              </a:rPr>
              <a:t>AR TECHNOLOGIES</a:t>
            </a:r>
            <a:r>
              <a:rPr lang="en-US" sz="10070">
                <a:solidFill>
                  <a:srgbClr val="FFFFFF"/>
                </a:solidFill>
                <a:latin typeface="Inter Bold"/>
              </a:rPr>
              <a:t> </a:t>
            </a:r>
          </a:p>
          <a:p>
            <a:pPr algn="ctr">
              <a:lnSpc>
                <a:spcPts val="14098"/>
              </a:lnSpc>
            </a:pPr>
            <a:r>
              <a:rPr lang="en-US" sz="10070">
                <a:solidFill>
                  <a:srgbClr val="FFFFFF"/>
                </a:solidFill>
                <a:latin typeface="Inter Bold"/>
              </a:rPr>
              <a:t>and Devices</a:t>
            </a:r>
          </a:p>
          <a:p>
            <a:pPr algn="ctr">
              <a:lnSpc>
                <a:spcPts val="14098"/>
              </a:lnSpc>
              <a:spcBef>
                <a:spcPct val="0"/>
              </a:spcBef>
            </a:pP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725627" y="418698"/>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7002279" y="7654548"/>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359670" y="2599993"/>
            <a:ext cx="5959630" cy="6284210"/>
          </a:xfrm>
          <a:custGeom>
            <a:avLst/>
            <a:gdLst/>
            <a:ahLst/>
            <a:cxnLst/>
            <a:rect r="r" b="b" t="t" l="l"/>
            <a:pathLst>
              <a:path h="6284210" w="5959630">
                <a:moveTo>
                  <a:pt x="0" y="0"/>
                </a:moveTo>
                <a:lnTo>
                  <a:pt x="5959631" y="0"/>
                </a:lnTo>
                <a:lnTo>
                  <a:pt x="5959631" y="6284210"/>
                </a:lnTo>
                <a:lnTo>
                  <a:pt x="0" y="6284210"/>
                </a:lnTo>
                <a:lnTo>
                  <a:pt x="0" y="0"/>
                </a:lnTo>
                <a:close/>
              </a:path>
            </a:pathLst>
          </a:custGeom>
          <a:blipFill>
            <a:blip r:embed="rId6"/>
            <a:stretch>
              <a:fillRect l="0" t="0" r="-1154" b="0"/>
            </a:stretch>
          </a:blipFill>
        </p:spPr>
      </p:sp>
      <p:sp>
        <p:nvSpPr>
          <p:cNvPr name="TextBox 8" id="8"/>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2023 PRESENTATION</a:t>
            </a:r>
          </a:p>
        </p:txBody>
      </p:sp>
      <p:sp>
        <p:nvSpPr>
          <p:cNvPr name="TextBox 9" id="9"/>
          <p:cNvSpPr txBox="true"/>
          <p:nvPr/>
        </p:nvSpPr>
        <p:spPr>
          <a:xfrm rot="0">
            <a:off x="7895790" y="592845"/>
            <a:ext cx="9979083" cy="2583816"/>
          </a:xfrm>
          <a:prstGeom prst="rect">
            <a:avLst/>
          </a:prstGeom>
        </p:spPr>
        <p:txBody>
          <a:bodyPr anchor="t" rtlCol="false" tIns="0" lIns="0" bIns="0" rIns="0">
            <a:spAutoFit/>
          </a:bodyPr>
          <a:lstStyle/>
          <a:p>
            <a:pPr>
              <a:lnSpc>
                <a:spcPts val="10359"/>
              </a:lnSpc>
            </a:pPr>
            <a:r>
              <a:rPr lang="en-US" sz="7399">
                <a:solidFill>
                  <a:srgbClr val="FFFFFF"/>
                </a:solidFill>
                <a:latin typeface="Inter Bold"/>
              </a:rPr>
              <a:t>AR Technologies </a:t>
            </a:r>
          </a:p>
          <a:p>
            <a:pPr>
              <a:lnSpc>
                <a:spcPts val="10359"/>
              </a:lnSpc>
              <a:spcBef>
                <a:spcPct val="0"/>
              </a:spcBef>
            </a:pPr>
            <a:r>
              <a:rPr lang="en-US" sz="7399">
                <a:solidFill>
                  <a:srgbClr val="FFFFFF"/>
                </a:solidFill>
                <a:latin typeface="Inter Bold"/>
              </a:rPr>
              <a:t>and Devices</a:t>
            </a:r>
          </a:p>
        </p:txBody>
      </p:sp>
      <p:sp>
        <p:nvSpPr>
          <p:cNvPr name="TextBox 10" id="10"/>
          <p:cNvSpPr txBox="true"/>
          <p:nvPr/>
        </p:nvSpPr>
        <p:spPr>
          <a:xfrm rot="0">
            <a:off x="8201652" y="3821392"/>
            <a:ext cx="9057648" cy="3157014"/>
          </a:xfrm>
          <a:prstGeom prst="rect">
            <a:avLst/>
          </a:prstGeom>
        </p:spPr>
        <p:txBody>
          <a:bodyPr anchor="t" rtlCol="false" tIns="0" lIns="0" bIns="0" rIns="0">
            <a:spAutoFit/>
          </a:bodyPr>
          <a:lstStyle/>
          <a:p>
            <a:pPr algn="ctr">
              <a:lnSpc>
                <a:spcPts val="5016"/>
              </a:lnSpc>
            </a:pPr>
            <a:r>
              <a:rPr lang="en-US" sz="3583">
                <a:solidFill>
                  <a:srgbClr val="F3BE66"/>
                </a:solidFill>
                <a:latin typeface="Poppins Bold"/>
              </a:rPr>
              <a:t>Augmented reality, or AR, is a technology that enhances interactive user experiences by fusing virtual and real-world aspects. </a:t>
            </a:r>
          </a:p>
          <a:p>
            <a:pPr algn="ctr">
              <a:lnSpc>
                <a:spcPts val="5016"/>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397850" y="1856442"/>
            <a:ext cx="7452359" cy="5589269"/>
          </a:xfrm>
          <a:custGeom>
            <a:avLst/>
            <a:gdLst/>
            <a:ahLst/>
            <a:cxnLst/>
            <a:rect r="r" b="b" t="t" l="l"/>
            <a:pathLst>
              <a:path h="5589269" w="7452359">
                <a:moveTo>
                  <a:pt x="0" y="0"/>
                </a:moveTo>
                <a:lnTo>
                  <a:pt x="7452358" y="0"/>
                </a:lnTo>
                <a:lnTo>
                  <a:pt x="7452358" y="5589269"/>
                </a:lnTo>
                <a:lnTo>
                  <a:pt x="0" y="5589269"/>
                </a:lnTo>
                <a:lnTo>
                  <a:pt x="0" y="0"/>
                </a:lnTo>
                <a:close/>
              </a:path>
            </a:pathLst>
          </a:custGeom>
          <a:blipFill>
            <a:blip r:embed="rId8"/>
            <a:stretch>
              <a:fillRect l="0" t="0" r="0" b="0"/>
            </a:stretch>
          </a:blipFill>
        </p:spPr>
      </p:sp>
      <p:sp>
        <p:nvSpPr>
          <p:cNvPr name="Freeform 8" id="8"/>
          <p:cNvSpPr/>
          <p:nvPr/>
        </p:nvSpPr>
        <p:spPr>
          <a:xfrm flipH="false" flipV="false" rot="0">
            <a:off x="9431531" y="1715663"/>
            <a:ext cx="7640064" cy="5730048"/>
          </a:xfrm>
          <a:custGeom>
            <a:avLst/>
            <a:gdLst/>
            <a:ahLst/>
            <a:cxnLst/>
            <a:rect r="r" b="b" t="t" l="l"/>
            <a:pathLst>
              <a:path h="5730048" w="7640064">
                <a:moveTo>
                  <a:pt x="0" y="0"/>
                </a:moveTo>
                <a:lnTo>
                  <a:pt x="7640064" y="0"/>
                </a:lnTo>
                <a:lnTo>
                  <a:pt x="7640064" y="5730048"/>
                </a:lnTo>
                <a:lnTo>
                  <a:pt x="0" y="5730048"/>
                </a:lnTo>
                <a:lnTo>
                  <a:pt x="0" y="0"/>
                </a:lnTo>
                <a:close/>
              </a:path>
            </a:pathLst>
          </a:custGeom>
          <a:blipFill>
            <a:blip r:embed="rId9"/>
            <a:stretch>
              <a:fillRect l="0" t="0" r="0" b="0"/>
            </a:stretch>
          </a:blipFill>
        </p:spPr>
      </p:sp>
      <p:sp>
        <p:nvSpPr>
          <p:cNvPr name="TextBox 9" id="9"/>
          <p:cNvSpPr txBox="true"/>
          <p:nvPr/>
        </p:nvSpPr>
        <p:spPr>
          <a:xfrm rot="0">
            <a:off x="3505853" y="6616359"/>
            <a:ext cx="11851356" cy="2893107"/>
          </a:xfrm>
          <a:prstGeom prst="rect">
            <a:avLst/>
          </a:prstGeom>
        </p:spPr>
        <p:txBody>
          <a:bodyPr anchor="t" rtlCol="false" tIns="0" lIns="0" bIns="0" rIns="0">
            <a:spAutoFit/>
          </a:bodyPr>
          <a:lstStyle/>
          <a:p>
            <a:pPr>
              <a:lnSpc>
                <a:spcPts val="23514"/>
              </a:lnSpc>
              <a:spcBef>
                <a:spcPct val="0"/>
              </a:spcBef>
            </a:pPr>
            <a:r>
              <a:rPr lang="en-US" sz="16796">
                <a:solidFill>
                  <a:srgbClr val="F3BE66"/>
                </a:solidFill>
                <a:latin typeface="Inter Bold"/>
              </a:rPr>
              <a:t>_ _ _ _ _ _ _ _</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394657" y="101676"/>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4864062" y="8624257"/>
            <a:ext cx="634043" cy="634043"/>
          </a:xfrm>
          <a:custGeom>
            <a:avLst/>
            <a:gdLst/>
            <a:ahLst/>
            <a:cxnLst/>
            <a:rect r="r" b="b" t="t" l="l"/>
            <a:pathLst>
              <a:path h="634043" w="634043">
                <a:moveTo>
                  <a:pt x="0" y="0"/>
                </a:moveTo>
                <a:lnTo>
                  <a:pt x="634044" y="0"/>
                </a:lnTo>
                <a:lnTo>
                  <a:pt x="634044" y="634043"/>
                </a:lnTo>
                <a:lnTo>
                  <a:pt x="0" y="6340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0044046" y="3621134"/>
            <a:ext cx="6508838" cy="4837582"/>
          </a:xfrm>
          <a:custGeom>
            <a:avLst/>
            <a:gdLst/>
            <a:ahLst/>
            <a:cxnLst/>
            <a:rect r="r" b="b" t="t" l="l"/>
            <a:pathLst>
              <a:path h="4837582" w="6508838">
                <a:moveTo>
                  <a:pt x="0" y="0"/>
                </a:moveTo>
                <a:lnTo>
                  <a:pt x="6508838" y="0"/>
                </a:lnTo>
                <a:lnTo>
                  <a:pt x="6508838" y="4837582"/>
                </a:lnTo>
                <a:lnTo>
                  <a:pt x="0" y="4837582"/>
                </a:lnTo>
                <a:lnTo>
                  <a:pt x="0" y="0"/>
                </a:lnTo>
                <a:close/>
              </a:path>
            </a:pathLst>
          </a:custGeom>
          <a:blipFill>
            <a:blip r:embed="rId6"/>
            <a:stretch>
              <a:fillRect l="0" t="0" r="0" b="0"/>
            </a:stretch>
          </a:blipFill>
        </p:spPr>
      </p:sp>
      <p:sp>
        <p:nvSpPr>
          <p:cNvPr name="TextBox 8" id="8"/>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
        <p:nvSpPr>
          <p:cNvPr name="TextBox 9" id="9"/>
          <p:cNvSpPr txBox="true"/>
          <p:nvPr/>
        </p:nvSpPr>
        <p:spPr>
          <a:xfrm rot="0">
            <a:off x="1714871" y="1000125"/>
            <a:ext cx="14838013" cy="1167184"/>
          </a:xfrm>
          <a:prstGeom prst="rect">
            <a:avLst/>
          </a:prstGeom>
        </p:spPr>
        <p:txBody>
          <a:bodyPr anchor="t" rtlCol="false" tIns="0" lIns="0" bIns="0" rIns="0">
            <a:spAutoFit/>
          </a:bodyPr>
          <a:lstStyle/>
          <a:p>
            <a:pPr algn="ctr">
              <a:lnSpc>
                <a:spcPts val="4614"/>
              </a:lnSpc>
            </a:pPr>
            <a:r>
              <a:rPr lang="en-US" sz="3691">
                <a:solidFill>
                  <a:srgbClr val="FFFFFF"/>
                </a:solidFill>
                <a:latin typeface="Inter Bold"/>
              </a:rPr>
              <a:t>There are various AR technologies and devices available, each with its own unique features and applications. </a:t>
            </a:r>
          </a:p>
        </p:txBody>
      </p:sp>
      <p:sp>
        <p:nvSpPr>
          <p:cNvPr name="TextBox 10" id="10"/>
          <p:cNvSpPr txBox="true"/>
          <p:nvPr/>
        </p:nvSpPr>
        <p:spPr>
          <a:xfrm rot="0">
            <a:off x="711678" y="4310419"/>
            <a:ext cx="12380446" cy="662939"/>
          </a:xfrm>
          <a:prstGeom prst="rect">
            <a:avLst/>
          </a:prstGeom>
        </p:spPr>
        <p:txBody>
          <a:bodyPr anchor="t" rtlCol="false" tIns="0" lIns="0" bIns="0" rIns="0">
            <a:spAutoFit/>
          </a:bodyPr>
          <a:lstStyle/>
          <a:p>
            <a:pPr>
              <a:lnSpc>
                <a:spcPts val="5460"/>
              </a:lnSpc>
              <a:spcBef>
                <a:spcPct val="0"/>
              </a:spcBef>
            </a:pPr>
            <a:r>
              <a:rPr lang="en-US" sz="3900">
                <a:solidFill>
                  <a:srgbClr val="F3BE66"/>
                </a:solidFill>
                <a:latin typeface="Inter Bold"/>
              </a:rPr>
              <a:t>1.) Smartphones and Tablets</a:t>
            </a:r>
          </a:p>
        </p:txBody>
      </p:sp>
      <p:sp>
        <p:nvSpPr>
          <p:cNvPr name="TextBox 11" id="11"/>
          <p:cNvSpPr txBox="true"/>
          <p:nvPr/>
        </p:nvSpPr>
        <p:spPr>
          <a:xfrm rot="0">
            <a:off x="1907513" y="5299221"/>
            <a:ext cx="7236487" cy="1752620"/>
          </a:xfrm>
          <a:prstGeom prst="rect">
            <a:avLst/>
          </a:prstGeom>
        </p:spPr>
        <p:txBody>
          <a:bodyPr anchor="t" rtlCol="false" tIns="0" lIns="0" bIns="0" rIns="0">
            <a:spAutoFit/>
          </a:bodyPr>
          <a:lstStyle/>
          <a:p>
            <a:pPr algn="just">
              <a:lnSpc>
                <a:spcPts val="4605"/>
              </a:lnSpc>
              <a:spcBef>
                <a:spcPct val="0"/>
              </a:spcBef>
            </a:pPr>
            <a:r>
              <a:rPr lang="en-US" sz="3289">
                <a:solidFill>
                  <a:srgbClr val="FFFFFF"/>
                </a:solidFill>
                <a:latin typeface="Poppins"/>
              </a:rPr>
              <a:t>The ability to use augmented reality is built into many current smartphones and tablets. </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8839602"/>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394657" y="101676"/>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7653957" y="380675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0599650" y="5143500"/>
            <a:ext cx="6928915" cy="3897515"/>
          </a:xfrm>
          <a:custGeom>
            <a:avLst/>
            <a:gdLst/>
            <a:ahLst/>
            <a:cxnLst/>
            <a:rect r="r" b="b" t="t" l="l"/>
            <a:pathLst>
              <a:path h="3897515" w="6928915">
                <a:moveTo>
                  <a:pt x="0" y="0"/>
                </a:moveTo>
                <a:lnTo>
                  <a:pt x="6928915" y="0"/>
                </a:lnTo>
                <a:lnTo>
                  <a:pt x="6928915" y="3897515"/>
                </a:lnTo>
                <a:lnTo>
                  <a:pt x="0" y="3897515"/>
                </a:lnTo>
                <a:lnTo>
                  <a:pt x="0" y="0"/>
                </a:lnTo>
                <a:close/>
              </a:path>
            </a:pathLst>
          </a:custGeom>
          <a:blipFill>
            <a:blip r:embed="rId6"/>
            <a:stretch>
              <a:fillRect l="0" t="0" r="0" b="0"/>
            </a:stretch>
          </a:blipFill>
        </p:spPr>
      </p:sp>
      <p:sp>
        <p:nvSpPr>
          <p:cNvPr name="Freeform 8" id="8"/>
          <p:cNvSpPr/>
          <p:nvPr/>
        </p:nvSpPr>
        <p:spPr>
          <a:xfrm flipH="false" flipV="false" rot="0">
            <a:off x="867401" y="735720"/>
            <a:ext cx="6721360" cy="4162979"/>
          </a:xfrm>
          <a:custGeom>
            <a:avLst/>
            <a:gdLst/>
            <a:ahLst/>
            <a:cxnLst/>
            <a:rect r="r" b="b" t="t" l="l"/>
            <a:pathLst>
              <a:path h="4162979" w="6721360">
                <a:moveTo>
                  <a:pt x="0" y="0"/>
                </a:moveTo>
                <a:lnTo>
                  <a:pt x="6721360" y="0"/>
                </a:lnTo>
                <a:lnTo>
                  <a:pt x="6721360" y="4162979"/>
                </a:lnTo>
                <a:lnTo>
                  <a:pt x="0" y="4162979"/>
                </a:lnTo>
                <a:lnTo>
                  <a:pt x="0" y="0"/>
                </a:lnTo>
                <a:close/>
              </a:path>
            </a:pathLst>
          </a:custGeom>
          <a:blipFill>
            <a:blip r:embed="rId7"/>
            <a:stretch>
              <a:fillRect l="0" t="0" r="0" b="0"/>
            </a:stretch>
          </a:blipFill>
        </p:spPr>
      </p:sp>
      <p:sp>
        <p:nvSpPr>
          <p:cNvPr name="TextBox 9" id="9"/>
          <p:cNvSpPr txBox="true"/>
          <p:nvPr/>
        </p:nvSpPr>
        <p:spPr>
          <a:xfrm rot="0">
            <a:off x="8159376" y="659131"/>
            <a:ext cx="12380446" cy="662939"/>
          </a:xfrm>
          <a:prstGeom prst="rect">
            <a:avLst/>
          </a:prstGeom>
        </p:spPr>
        <p:txBody>
          <a:bodyPr anchor="t" rtlCol="false" tIns="0" lIns="0" bIns="0" rIns="0">
            <a:spAutoFit/>
          </a:bodyPr>
          <a:lstStyle/>
          <a:p>
            <a:pPr>
              <a:lnSpc>
                <a:spcPts val="5460"/>
              </a:lnSpc>
              <a:spcBef>
                <a:spcPct val="0"/>
              </a:spcBef>
            </a:pPr>
            <a:r>
              <a:rPr lang="en-US" sz="3900">
                <a:solidFill>
                  <a:srgbClr val="F3BE66"/>
                </a:solidFill>
                <a:latin typeface="Inter Bold"/>
              </a:rPr>
              <a:t>2.) AR Glasses</a:t>
            </a:r>
          </a:p>
        </p:txBody>
      </p:sp>
      <p:sp>
        <p:nvSpPr>
          <p:cNvPr name="TextBox 10" id="10"/>
          <p:cNvSpPr txBox="true"/>
          <p:nvPr/>
        </p:nvSpPr>
        <p:spPr>
          <a:xfrm rot="0">
            <a:off x="9144000" y="1603118"/>
            <a:ext cx="8115300" cy="2332932"/>
          </a:xfrm>
          <a:prstGeom prst="rect">
            <a:avLst/>
          </a:prstGeom>
        </p:spPr>
        <p:txBody>
          <a:bodyPr anchor="t" rtlCol="false" tIns="0" lIns="0" bIns="0" rIns="0">
            <a:spAutoFit/>
          </a:bodyPr>
          <a:lstStyle/>
          <a:p>
            <a:pPr algn="just">
              <a:lnSpc>
                <a:spcPts val="4605"/>
              </a:lnSpc>
              <a:spcBef>
                <a:spcPct val="0"/>
              </a:spcBef>
            </a:pPr>
            <a:r>
              <a:rPr lang="en-US" sz="3289">
                <a:solidFill>
                  <a:srgbClr val="FFFFFF"/>
                </a:solidFill>
                <a:latin typeface="Poppins"/>
              </a:rPr>
              <a:t>Smart glasses, commonly referred to as augmented reality (AR) glasses, are wearable gadgets that project virtual content into the user's field of vision. </a:t>
            </a:r>
          </a:p>
        </p:txBody>
      </p:sp>
      <p:sp>
        <p:nvSpPr>
          <p:cNvPr name="TextBox 11" id="11"/>
          <p:cNvSpPr txBox="true"/>
          <p:nvPr/>
        </p:nvSpPr>
        <p:spPr>
          <a:xfrm rot="0">
            <a:off x="711678" y="5662391"/>
            <a:ext cx="12380446" cy="662939"/>
          </a:xfrm>
          <a:prstGeom prst="rect">
            <a:avLst/>
          </a:prstGeom>
        </p:spPr>
        <p:txBody>
          <a:bodyPr anchor="t" rtlCol="false" tIns="0" lIns="0" bIns="0" rIns="0">
            <a:spAutoFit/>
          </a:bodyPr>
          <a:lstStyle/>
          <a:p>
            <a:pPr>
              <a:lnSpc>
                <a:spcPts val="5460"/>
              </a:lnSpc>
              <a:spcBef>
                <a:spcPct val="0"/>
              </a:spcBef>
            </a:pPr>
            <a:r>
              <a:rPr lang="en-US" sz="3900">
                <a:solidFill>
                  <a:srgbClr val="F3BE66"/>
                </a:solidFill>
                <a:latin typeface="Inter Bold"/>
              </a:rPr>
              <a:t>3.) AR Headsets</a:t>
            </a:r>
          </a:p>
        </p:txBody>
      </p:sp>
      <p:sp>
        <p:nvSpPr>
          <p:cNvPr name="TextBox 12" id="12"/>
          <p:cNvSpPr txBox="true"/>
          <p:nvPr/>
        </p:nvSpPr>
        <p:spPr>
          <a:xfrm rot="0">
            <a:off x="1920351" y="6477730"/>
            <a:ext cx="8115300" cy="1752620"/>
          </a:xfrm>
          <a:prstGeom prst="rect">
            <a:avLst/>
          </a:prstGeom>
        </p:spPr>
        <p:txBody>
          <a:bodyPr anchor="t" rtlCol="false" tIns="0" lIns="0" bIns="0" rIns="0">
            <a:spAutoFit/>
          </a:bodyPr>
          <a:lstStyle/>
          <a:p>
            <a:pPr algn="just">
              <a:lnSpc>
                <a:spcPts val="4605"/>
              </a:lnSpc>
              <a:spcBef>
                <a:spcPct val="0"/>
              </a:spcBef>
            </a:pPr>
            <a:r>
              <a:rPr lang="en-US" sz="3289">
                <a:solidFill>
                  <a:srgbClr val="FFFFFF"/>
                </a:solidFill>
                <a:latin typeface="Poppins"/>
              </a:rPr>
              <a:t>AR headsets are like AR glasses but typically provide a more immersive experience. </a:t>
            </a: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8839602"/>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394657" y="101676"/>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7653957" y="3806759"/>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9565364" y="477251"/>
            <a:ext cx="7272571" cy="3963551"/>
          </a:xfrm>
          <a:custGeom>
            <a:avLst/>
            <a:gdLst/>
            <a:ahLst/>
            <a:cxnLst/>
            <a:rect r="r" b="b" t="t" l="l"/>
            <a:pathLst>
              <a:path h="3963551" w="7272571">
                <a:moveTo>
                  <a:pt x="0" y="0"/>
                </a:moveTo>
                <a:lnTo>
                  <a:pt x="7272572" y="0"/>
                </a:lnTo>
                <a:lnTo>
                  <a:pt x="7272572" y="3963551"/>
                </a:lnTo>
                <a:lnTo>
                  <a:pt x="0" y="3963551"/>
                </a:lnTo>
                <a:lnTo>
                  <a:pt x="0" y="0"/>
                </a:lnTo>
                <a:close/>
              </a:path>
            </a:pathLst>
          </a:custGeom>
          <a:blipFill>
            <a:blip r:embed="rId6"/>
            <a:stretch>
              <a:fillRect l="0" t="0" r="0" b="0"/>
            </a:stretch>
          </a:blipFill>
        </p:spPr>
      </p:sp>
      <p:sp>
        <p:nvSpPr>
          <p:cNvPr name="Freeform 8" id="8"/>
          <p:cNvSpPr/>
          <p:nvPr/>
        </p:nvSpPr>
        <p:spPr>
          <a:xfrm flipH="false" flipV="false" rot="0">
            <a:off x="711678" y="5381491"/>
            <a:ext cx="6892105" cy="3876809"/>
          </a:xfrm>
          <a:custGeom>
            <a:avLst/>
            <a:gdLst/>
            <a:ahLst/>
            <a:cxnLst/>
            <a:rect r="r" b="b" t="t" l="l"/>
            <a:pathLst>
              <a:path h="3876809" w="6892105">
                <a:moveTo>
                  <a:pt x="0" y="0"/>
                </a:moveTo>
                <a:lnTo>
                  <a:pt x="6892106" y="0"/>
                </a:lnTo>
                <a:lnTo>
                  <a:pt x="6892106" y="3876809"/>
                </a:lnTo>
                <a:lnTo>
                  <a:pt x="0" y="3876809"/>
                </a:lnTo>
                <a:lnTo>
                  <a:pt x="0" y="0"/>
                </a:lnTo>
                <a:close/>
              </a:path>
            </a:pathLst>
          </a:custGeom>
          <a:blipFill>
            <a:blip r:embed="rId7"/>
            <a:stretch>
              <a:fillRect l="0" t="0" r="0" b="0"/>
            </a:stretch>
          </a:blipFill>
        </p:spPr>
      </p:sp>
      <p:sp>
        <p:nvSpPr>
          <p:cNvPr name="TextBox 9" id="9"/>
          <p:cNvSpPr txBox="true"/>
          <p:nvPr/>
        </p:nvSpPr>
        <p:spPr>
          <a:xfrm rot="0">
            <a:off x="394657" y="942975"/>
            <a:ext cx="12380446" cy="655954"/>
          </a:xfrm>
          <a:prstGeom prst="rect">
            <a:avLst/>
          </a:prstGeom>
        </p:spPr>
        <p:txBody>
          <a:bodyPr anchor="t" rtlCol="false" tIns="0" lIns="0" bIns="0" rIns="0">
            <a:spAutoFit/>
          </a:bodyPr>
          <a:lstStyle/>
          <a:p>
            <a:pPr>
              <a:lnSpc>
                <a:spcPts val="5320"/>
              </a:lnSpc>
              <a:spcBef>
                <a:spcPct val="0"/>
              </a:spcBef>
            </a:pPr>
            <a:r>
              <a:rPr lang="en-US" sz="3800">
                <a:solidFill>
                  <a:srgbClr val="F3BE66"/>
                </a:solidFill>
                <a:latin typeface="Inter Bold"/>
              </a:rPr>
              <a:t>4.) HUDs (Heads-Up Displays</a:t>
            </a:r>
          </a:p>
        </p:txBody>
      </p:sp>
      <p:sp>
        <p:nvSpPr>
          <p:cNvPr name="TextBox 10" id="10"/>
          <p:cNvSpPr txBox="true"/>
          <p:nvPr/>
        </p:nvSpPr>
        <p:spPr>
          <a:xfrm rot="0">
            <a:off x="1028700" y="1808479"/>
            <a:ext cx="8115300" cy="2252601"/>
          </a:xfrm>
          <a:prstGeom prst="rect">
            <a:avLst/>
          </a:prstGeom>
        </p:spPr>
        <p:txBody>
          <a:bodyPr anchor="t" rtlCol="false" tIns="0" lIns="0" bIns="0" rIns="0">
            <a:spAutoFit/>
          </a:bodyPr>
          <a:lstStyle/>
          <a:p>
            <a:pPr algn="just">
              <a:lnSpc>
                <a:spcPts val="4465"/>
              </a:lnSpc>
              <a:spcBef>
                <a:spcPct val="0"/>
              </a:spcBef>
            </a:pPr>
            <a:r>
              <a:rPr lang="en-US" sz="3189">
                <a:solidFill>
                  <a:srgbClr val="FFFFFF"/>
                </a:solidFill>
                <a:latin typeface="Poppins"/>
              </a:rPr>
              <a:t>In order to give enhanced information without impeding the user's vision, HUDs are frequently employed in transportation, aviation, and athletics. </a:t>
            </a:r>
          </a:p>
        </p:txBody>
      </p:sp>
      <p:sp>
        <p:nvSpPr>
          <p:cNvPr name="TextBox 11" id="11"/>
          <p:cNvSpPr txBox="true"/>
          <p:nvPr/>
        </p:nvSpPr>
        <p:spPr>
          <a:xfrm rot="0">
            <a:off x="7950127" y="5714299"/>
            <a:ext cx="12380446" cy="662939"/>
          </a:xfrm>
          <a:prstGeom prst="rect">
            <a:avLst/>
          </a:prstGeom>
        </p:spPr>
        <p:txBody>
          <a:bodyPr anchor="t" rtlCol="false" tIns="0" lIns="0" bIns="0" rIns="0">
            <a:spAutoFit/>
          </a:bodyPr>
          <a:lstStyle/>
          <a:p>
            <a:pPr>
              <a:lnSpc>
                <a:spcPts val="5460"/>
              </a:lnSpc>
              <a:spcBef>
                <a:spcPct val="0"/>
              </a:spcBef>
            </a:pPr>
            <a:r>
              <a:rPr lang="en-US" sz="3900">
                <a:solidFill>
                  <a:srgbClr val="F3BE66"/>
                </a:solidFill>
                <a:latin typeface="Inter Bold"/>
              </a:rPr>
              <a:t>5.) AR Contact Lenses</a:t>
            </a:r>
          </a:p>
        </p:txBody>
      </p:sp>
      <p:sp>
        <p:nvSpPr>
          <p:cNvPr name="TextBox 12" id="12"/>
          <p:cNvSpPr txBox="true"/>
          <p:nvPr/>
        </p:nvSpPr>
        <p:spPr>
          <a:xfrm rot="0">
            <a:off x="8982173" y="6586787"/>
            <a:ext cx="8115300" cy="2252601"/>
          </a:xfrm>
          <a:prstGeom prst="rect">
            <a:avLst/>
          </a:prstGeom>
        </p:spPr>
        <p:txBody>
          <a:bodyPr anchor="t" rtlCol="false" tIns="0" lIns="0" bIns="0" rIns="0">
            <a:spAutoFit/>
          </a:bodyPr>
          <a:lstStyle/>
          <a:p>
            <a:pPr algn="just">
              <a:lnSpc>
                <a:spcPts val="4465"/>
              </a:lnSpc>
              <a:spcBef>
                <a:spcPct val="0"/>
              </a:spcBef>
            </a:pPr>
            <a:r>
              <a:rPr lang="en-US" sz="3189">
                <a:solidFill>
                  <a:srgbClr val="FFFFFF"/>
                </a:solidFill>
                <a:latin typeface="Poppins"/>
              </a:rPr>
              <a:t>While still in the early stages of development, AR contact lenses aim to provide a more natural and seamless AR experience. </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202445" y="-825347"/>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8839602"/>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394657" y="101676"/>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4864062" y="8624257"/>
            <a:ext cx="634043" cy="634043"/>
          </a:xfrm>
          <a:custGeom>
            <a:avLst/>
            <a:gdLst/>
            <a:ahLst/>
            <a:cxnLst/>
            <a:rect r="r" b="b" t="t" l="l"/>
            <a:pathLst>
              <a:path h="634043" w="634043">
                <a:moveTo>
                  <a:pt x="0" y="0"/>
                </a:moveTo>
                <a:lnTo>
                  <a:pt x="634044" y="0"/>
                </a:lnTo>
                <a:lnTo>
                  <a:pt x="634044" y="634043"/>
                </a:lnTo>
                <a:lnTo>
                  <a:pt x="0" y="6340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8915276" y="2936282"/>
            <a:ext cx="7735161" cy="5161462"/>
          </a:xfrm>
          <a:custGeom>
            <a:avLst/>
            <a:gdLst/>
            <a:ahLst/>
            <a:cxnLst/>
            <a:rect r="r" b="b" t="t" l="l"/>
            <a:pathLst>
              <a:path h="5161462" w="7735161">
                <a:moveTo>
                  <a:pt x="0" y="0"/>
                </a:moveTo>
                <a:lnTo>
                  <a:pt x="7735160" y="0"/>
                </a:lnTo>
                <a:lnTo>
                  <a:pt x="7735160" y="5161461"/>
                </a:lnTo>
                <a:lnTo>
                  <a:pt x="0" y="5161461"/>
                </a:lnTo>
                <a:lnTo>
                  <a:pt x="0" y="0"/>
                </a:lnTo>
                <a:close/>
              </a:path>
            </a:pathLst>
          </a:custGeom>
          <a:blipFill>
            <a:blip r:embed="rId6"/>
            <a:stretch>
              <a:fillRect l="0" t="0" r="0" b="0"/>
            </a:stretch>
          </a:blipFill>
        </p:spPr>
      </p:sp>
      <p:sp>
        <p:nvSpPr>
          <p:cNvPr name="TextBox 8" id="8"/>
          <p:cNvSpPr txBox="true"/>
          <p:nvPr/>
        </p:nvSpPr>
        <p:spPr>
          <a:xfrm rot="0">
            <a:off x="1219701" y="2860082"/>
            <a:ext cx="12380446" cy="662939"/>
          </a:xfrm>
          <a:prstGeom prst="rect">
            <a:avLst/>
          </a:prstGeom>
        </p:spPr>
        <p:txBody>
          <a:bodyPr anchor="t" rtlCol="false" tIns="0" lIns="0" bIns="0" rIns="0">
            <a:spAutoFit/>
          </a:bodyPr>
          <a:lstStyle/>
          <a:p>
            <a:pPr>
              <a:lnSpc>
                <a:spcPts val="5460"/>
              </a:lnSpc>
              <a:spcBef>
                <a:spcPct val="0"/>
              </a:spcBef>
            </a:pPr>
            <a:r>
              <a:rPr lang="en-US" sz="3900">
                <a:solidFill>
                  <a:srgbClr val="F3BE66"/>
                </a:solidFill>
                <a:latin typeface="Inter Bold"/>
              </a:rPr>
              <a:t>6.) Projection-based AR: </a:t>
            </a:r>
          </a:p>
        </p:txBody>
      </p:sp>
      <p:sp>
        <p:nvSpPr>
          <p:cNvPr name="TextBox 9" id="9"/>
          <p:cNvSpPr txBox="true"/>
          <p:nvPr/>
        </p:nvSpPr>
        <p:spPr>
          <a:xfrm rot="0">
            <a:off x="1028700" y="4027237"/>
            <a:ext cx="6973334" cy="1754761"/>
          </a:xfrm>
          <a:prstGeom prst="rect">
            <a:avLst/>
          </a:prstGeom>
        </p:spPr>
        <p:txBody>
          <a:bodyPr anchor="t" rtlCol="false" tIns="0" lIns="0" bIns="0" rIns="0">
            <a:spAutoFit/>
          </a:bodyPr>
          <a:lstStyle/>
          <a:p>
            <a:pPr algn="ctr">
              <a:lnSpc>
                <a:spcPts val="4605"/>
              </a:lnSpc>
              <a:spcBef>
                <a:spcPct val="0"/>
              </a:spcBef>
            </a:pPr>
            <a:r>
              <a:rPr lang="en-US" sz="3289">
                <a:solidFill>
                  <a:srgbClr val="FFFFFF"/>
                </a:solidFill>
                <a:latin typeface="Poppins"/>
              </a:rPr>
              <a:t>This approach involves projecting virtual content onto real-world surfaces</a:t>
            </a: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4053418" y="2987684"/>
            <a:ext cx="10181163" cy="5429821"/>
          </a:xfrm>
          <a:prstGeom prst="rect">
            <a:avLst/>
          </a:prstGeom>
        </p:spPr>
        <p:txBody>
          <a:bodyPr anchor="t" rtlCol="false" tIns="0" lIns="0" bIns="0" rIns="0">
            <a:spAutoFit/>
          </a:bodyPr>
          <a:lstStyle/>
          <a:p>
            <a:pPr algn="ctr">
              <a:lnSpc>
                <a:spcPts val="6136"/>
              </a:lnSpc>
            </a:pPr>
            <a:r>
              <a:rPr lang="en-US" sz="4383">
                <a:solidFill>
                  <a:srgbClr val="FFFFFF"/>
                </a:solidFill>
                <a:latin typeface="Inter Bold"/>
              </a:rPr>
              <a:t>These platforms and tools give programmers the resources, libraries, and frameworks they need to create augmented reality apps. Here are a few that are frequently used:</a:t>
            </a:r>
          </a:p>
          <a:p>
            <a:pPr algn="ctr">
              <a:lnSpc>
                <a:spcPts val="6136"/>
              </a:lnSpc>
              <a:spcBef>
                <a:spcPct val="0"/>
              </a:spcBef>
            </a:pPr>
          </a:p>
        </p:txBody>
      </p:sp>
      <p:sp>
        <p:nvSpPr>
          <p:cNvPr name="TextBox 6" id="6"/>
          <p:cNvSpPr txBox="true"/>
          <p:nvPr/>
        </p:nvSpPr>
        <p:spPr>
          <a:xfrm rot="0">
            <a:off x="1991119" y="904875"/>
            <a:ext cx="13936361" cy="1038225"/>
          </a:xfrm>
          <a:prstGeom prst="rect">
            <a:avLst/>
          </a:prstGeom>
        </p:spPr>
        <p:txBody>
          <a:bodyPr anchor="t" rtlCol="false" tIns="0" lIns="0" bIns="0" rIns="0">
            <a:spAutoFit/>
          </a:bodyPr>
          <a:lstStyle/>
          <a:p>
            <a:pPr algn="ctr">
              <a:lnSpc>
                <a:spcPts val="8400"/>
              </a:lnSpc>
              <a:spcBef>
                <a:spcPct val="0"/>
              </a:spcBef>
            </a:pPr>
            <a:r>
              <a:rPr lang="en-US" sz="6000">
                <a:solidFill>
                  <a:srgbClr val="F3BE66"/>
                </a:solidFill>
                <a:latin typeface="Inter Bold"/>
              </a:rPr>
              <a:t>SOFTWARE</a:t>
            </a:r>
          </a:p>
        </p:txBody>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9144000" y="3548189"/>
            <a:ext cx="8115300" cy="4464949"/>
          </a:xfrm>
          <a:custGeom>
            <a:avLst/>
            <a:gdLst/>
            <a:ahLst/>
            <a:cxnLst/>
            <a:rect r="r" b="b" t="t" l="l"/>
            <a:pathLst>
              <a:path h="4464949" w="8115300">
                <a:moveTo>
                  <a:pt x="0" y="0"/>
                </a:moveTo>
                <a:lnTo>
                  <a:pt x="8115300" y="0"/>
                </a:lnTo>
                <a:lnTo>
                  <a:pt x="8115300" y="4464949"/>
                </a:lnTo>
                <a:lnTo>
                  <a:pt x="0" y="4464949"/>
                </a:lnTo>
                <a:lnTo>
                  <a:pt x="0" y="0"/>
                </a:lnTo>
                <a:close/>
              </a:path>
            </a:pathLst>
          </a:custGeom>
          <a:blipFill>
            <a:blip r:embed="rId4"/>
            <a:stretch>
              <a:fillRect l="0" t="0" r="0" b="-2368"/>
            </a:stretch>
          </a:blipFill>
        </p:spPr>
      </p:sp>
      <p:sp>
        <p:nvSpPr>
          <p:cNvPr name="TextBox 6" id="6"/>
          <p:cNvSpPr txBox="true"/>
          <p:nvPr/>
        </p:nvSpPr>
        <p:spPr>
          <a:xfrm rot="0">
            <a:off x="1991119" y="904875"/>
            <a:ext cx="13936361" cy="2105025"/>
          </a:xfrm>
          <a:prstGeom prst="rect">
            <a:avLst/>
          </a:prstGeom>
        </p:spPr>
        <p:txBody>
          <a:bodyPr anchor="t" rtlCol="false" tIns="0" lIns="0" bIns="0" rIns="0">
            <a:spAutoFit/>
          </a:bodyPr>
          <a:lstStyle/>
          <a:p>
            <a:pPr algn="ctr">
              <a:lnSpc>
                <a:spcPts val="8400"/>
              </a:lnSpc>
              <a:spcBef>
                <a:spcPct val="0"/>
              </a:spcBef>
            </a:pPr>
            <a:r>
              <a:rPr lang="en-US" sz="6000">
                <a:solidFill>
                  <a:srgbClr val="F3BE66"/>
                </a:solidFill>
                <a:latin typeface="Inter Bold"/>
              </a:rPr>
              <a:t>1.) ARKit (iOS) and ARCore (Android): </a:t>
            </a:r>
          </a:p>
        </p:txBody>
      </p:sp>
      <p:sp>
        <p:nvSpPr>
          <p:cNvPr name="TextBox 7" id="7"/>
          <p:cNvSpPr txBox="true"/>
          <p:nvPr/>
        </p:nvSpPr>
        <p:spPr>
          <a:xfrm rot="0">
            <a:off x="1028700" y="3584858"/>
            <a:ext cx="7267674" cy="4428280"/>
          </a:xfrm>
          <a:prstGeom prst="rect">
            <a:avLst/>
          </a:prstGeom>
        </p:spPr>
        <p:txBody>
          <a:bodyPr anchor="t" rtlCol="false" tIns="0" lIns="0" bIns="0" rIns="0">
            <a:spAutoFit/>
          </a:bodyPr>
          <a:lstStyle/>
          <a:p>
            <a:pPr algn="ctr">
              <a:lnSpc>
                <a:spcPts val="4380"/>
              </a:lnSpc>
            </a:pPr>
            <a:r>
              <a:rPr lang="en-US" sz="3128">
                <a:solidFill>
                  <a:srgbClr val="FFFFFF"/>
                </a:solidFill>
                <a:latin typeface="Inter Bold"/>
              </a:rPr>
              <a:t>For building AR applications for iOS devices, Apple offers the ARKit development framework. </a:t>
            </a:r>
          </a:p>
          <a:p>
            <a:pPr algn="ctr">
              <a:lnSpc>
                <a:spcPts val="4380"/>
              </a:lnSpc>
            </a:pPr>
          </a:p>
          <a:p>
            <a:pPr algn="ctr">
              <a:lnSpc>
                <a:spcPts val="4380"/>
              </a:lnSpc>
              <a:spcBef>
                <a:spcPct val="0"/>
              </a:spcBef>
            </a:pPr>
            <a:r>
              <a:rPr lang="en-US" sz="3128">
                <a:solidFill>
                  <a:srgbClr val="FFFFFF"/>
                </a:solidFill>
                <a:latin typeface="Inter Bold"/>
              </a:rPr>
              <a:t>Like this, Google's ARCore technology is used to create AR applications for Android smartphones. </a:t>
            </a: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33203" y="3302145"/>
            <a:ext cx="7630059" cy="4293180"/>
          </a:xfrm>
          <a:custGeom>
            <a:avLst/>
            <a:gdLst/>
            <a:ahLst/>
            <a:cxnLst/>
            <a:rect r="r" b="b" t="t" l="l"/>
            <a:pathLst>
              <a:path h="4293180" w="7630059">
                <a:moveTo>
                  <a:pt x="0" y="0"/>
                </a:moveTo>
                <a:lnTo>
                  <a:pt x="7630059" y="0"/>
                </a:lnTo>
                <a:lnTo>
                  <a:pt x="7630059" y="4293179"/>
                </a:lnTo>
                <a:lnTo>
                  <a:pt x="0" y="4293179"/>
                </a:lnTo>
                <a:lnTo>
                  <a:pt x="0" y="0"/>
                </a:lnTo>
                <a:close/>
              </a:path>
            </a:pathLst>
          </a:custGeom>
          <a:blipFill>
            <a:blip r:embed="rId4"/>
            <a:stretch>
              <a:fillRect l="0" t="0" r="0" b="0"/>
            </a:stretch>
          </a:blipFill>
        </p:spPr>
      </p:sp>
      <p:sp>
        <p:nvSpPr>
          <p:cNvPr name="TextBox 6" id="6"/>
          <p:cNvSpPr txBox="true"/>
          <p:nvPr/>
        </p:nvSpPr>
        <p:spPr>
          <a:xfrm rot="0">
            <a:off x="1995082" y="885825"/>
            <a:ext cx="13936361" cy="1170306"/>
          </a:xfrm>
          <a:prstGeom prst="rect">
            <a:avLst/>
          </a:prstGeom>
        </p:spPr>
        <p:txBody>
          <a:bodyPr anchor="t" rtlCol="false" tIns="0" lIns="0" bIns="0" rIns="0">
            <a:spAutoFit/>
          </a:bodyPr>
          <a:lstStyle/>
          <a:p>
            <a:pPr algn="ctr">
              <a:lnSpc>
                <a:spcPts val="9519"/>
              </a:lnSpc>
              <a:spcBef>
                <a:spcPct val="0"/>
              </a:spcBef>
            </a:pPr>
            <a:r>
              <a:rPr lang="en-US" sz="6799">
                <a:solidFill>
                  <a:srgbClr val="F3BE66"/>
                </a:solidFill>
                <a:latin typeface="Inter Bold"/>
              </a:rPr>
              <a:t>2.) Unity</a:t>
            </a:r>
          </a:p>
        </p:txBody>
      </p:sp>
      <p:sp>
        <p:nvSpPr>
          <p:cNvPr name="TextBox 7" id="7"/>
          <p:cNvSpPr txBox="true"/>
          <p:nvPr/>
        </p:nvSpPr>
        <p:spPr>
          <a:xfrm rot="0">
            <a:off x="9903357" y="3279875"/>
            <a:ext cx="7034090" cy="4949725"/>
          </a:xfrm>
          <a:prstGeom prst="rect">
            <a:avLst/>
          </a:prstGeom>
        </p:spPr>
        <p:txBody>
          <a:bodyPr anchor="t" rtlCol="false" tIns="0" lIns="0" bIns="0" rIns="0">
            <a:spAutoFit/>
          </a:bodyPr>
          <a:lstStyle/>
          <a:p>
            <a:pPr algn="ctr">
              <a:lnSpc>
                <a:spcPts val="4380"/>
              </a:lnSpc>
            </a:pPr>
            <a:r>
              <a:rPr lang="en-US" sz="3128">
                <a:solidFill>
                  <a:srgbClr val="FFFFFF"/>
                </a:solidFill>
                <a:latin typeface="Inter Bold"/>
              </a:rPr>
              <a:t>It offers a comprehensive collection of features and tools made especially for building AR experiences. Developers may create AR applications for both iOS and Android using Unity's AR Foundation.</a:t>
            </a:r>
          </a:p>
          <a:p>
            <a:pPr algn="ctr">
              <a:lnSpc>
                <a:spcPts val="4380"/>
              </a:lnSpc>
            </a:pPr>
          </a:p>
          <a:p>
            <a:pPr algn="ctr">
              <a:lnSpc>
                <a:spcPts val="4380"/>
              </a:lnSpc>
              <a:spcBef>
                <a:spcPct val="0"/>
              </a:spcBef>
            </a:pPr>
          </a:p>
        </p:txBody>
      </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65" r="0" b="7865"/>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028700" y="2314541"/>
            <a:ext cx="7446907" cy="4188885"/>
          </a:xfrm>
          <a:custGeom>
            <a:avLst/>
            <a:gdLst/>
            <a:ahLst/>
            <a:cxnLst/>
            <a:rect r="r" b="b" t="t" l="l"/>
            <a:pathLst>
              <a:path h="4188885" w="7446907">
                <a:moveTo>
                  <a:pt x="0" y="0"/>
                </a:moveTo>
                <a:lnTo>
                  <a:pt x="7446907" y="0"/>
                </a:lnTo>
                <a:lnTo>
                  <a:pt x="7446907" y="4188886"/>
                </a:lnTo>
                <a:lnTo>
                  <a:pt x="0" y="4188886"/>
                </a:lnTo>
                <a:lnTo>
                  <a:pt x="0" y="0"/>
                </a:lnTo>
                <a:close/>
              </a:path>
            </a:pathLst>
          </a:custGeom>
          <a:blipFill>
            <a:blip r:embed="rId9"/>
            <a:stretch>
              <a:fillRect l="0" t="0" r="0" b="0"/>
            </a:stretch>
          </a:blipFill>
        </p:spPr>
      </p:sp>
      <p:sp>
        <p:nvSpPr>
          <p:cNvPr name="Freeform 9" id="9"/>
          <p:cNvSpPr/>
          <p:nvPr/>
        </p:nvSpPr>
        <p:spPr>
          <a:xfrm flipH="false" flipV="false" rot="0">
            <a:off x="7680484" y="5674061"/>
            <a:ext cx="10194389" cy="3206599"/>
          </a:xfrm>
          <a:custGeom>
            <a:avLst/>
            <a:gdLst/>
            <a:ahLst/>
            <a:cxnLst/>
            <a:rect r="r" b="b" t="t" l="l"/>
            <a:pathLst>
              <a:path h="3206599" w="10194389">
                <a:moveTo>
                  <a:pt x="0" y="0"/>
                </a:moveTo>
                <a:lnTo>
                  <a:pt x="10194388" y="0"/>
                </a:lnTo>
                <a:lnTo>
                  <a:pt x="10194388" y="3206599"/>
                </a:lnTo>
                <a:lnTo>
                  <a:pt x="0" y="320659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0" id="10"/>
          <p:cNvSpPr txBox="true"/>
          <p:nvPr/>
        </p:nvSpPr>
        <p:spPr>
          <a:xfrm rot="0">
            <a:off x="5076386" y="648366"/>
            <a:ext cx="8442168" cy="946824"/>
          </a:xfrm>
          <a:prstGeom prst="rect">
            <a:avLst/>
          </a:prstGeom>
        </p:spPr>
        <p:txBody>
          <a:bodyPr anchor="t" rtlCol="false" tIns="0" lIns="0" bIns="0" rIns="0">
            <a:spAutoFit/>
          </a:bodyPr>
          <a:lstStyle/>
          <a:p>
            <a:pPr algn="ctr">
              <a:lnSpc>
                <a:spcPts val="7662"/>
              </a:lnSpc>
              <a:spcBef>
                <a:spcPct val="0"/>
              </a:spcBef>
            </a:pPr>
            <a:r>
              <a:rPr lang="en-US" sz="5473">
                <a:solidFill>
                  <a:srgbClr val="F3BE66"/>
                </a:solidFill>
                <a:latin typeface="Inter Bold"/>
              </a:rPr>
              <a:t>3.) Unreal Engine</a:t>
            </a:r>
          </a:p>
        </p:txBody>
      </p:sp>
      <p:sp>
        <p:nvSpPr>
          <p:cNvPr name="TextBox 11" id="11"/>
          <p:cNvSpPr txBox="true"/>
          <p:nvPr/>
        </p:nvSpPr>
        <p:spPr>
          <a:xfrm rot="0">
            <a:off x="8708464" y="5993494"/>
            <a:ext cx="8138428" cy="2472483"/>
          </a:xfrm>
          <a:prstGeom prst="rect">
            <a:avLst/>
          </a:prstGeom>
        </p:spPr>
        <p:txBody>
          <a:bodyPr anchor="t" rtlCol="false" tIns="0" lIns="0" bIns="0" rIns="0">
            <a:spAutoFit/>
          </a:bodyPr>
          <a:lstStyle/>
          <a:p>
            <a:pPr algn="ctr">
              <a:lnSpc>
                <a:spcPts val="4882"/>
              </a:lnSpc>
              <a:spcBef>
                <a:spcPct val="0"/>
              </a:spcBef>
            </a:pPr>
            <a:r>
              <a:rPr lang="en-US" sz="3487">
                <a:solidFill>
                  <a:srgbClr val="FFFFFF"/>
                </a:solidFill>
                <a:latin typeface="Poppins Bold Italics"/>
              </a:rPr>
              <a:t>Using the C++ programming language and Blueprint visual scripting framework, developers can build engaging AR experiences</a:t>
            </a:r>
          </a:p>
        </p:txBody>
      </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8826978" y="1330367"/>
            <a:ext cx="634043" cy="634043"/>
          </a:xfrm>
          <a:custGeom>
            <a:avLst/>
            <a:gdLst/>
            <a:ahLst/>
            <a:cxnLst/>
            <a:rect r="r" b="b" t="t" l="l"/>
            <a:pathLst>
              <a:path h="634043" w="634043">
                <a:moveTo>
                  <a:pt x="0" y="0"/>
                </a:moveTo>
                <a:lnTo>
                  <a:pt x="634044" y="0"/>
                </a:lnTo>
                <a:lnTo>
                  <a:pt x="634044" y="634043"/>
                </a:lnTo>
                <a:lnTo>
                  <a:pt x="0" y="63404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6763882" y="5931573"/>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9" id="9"/>
          <p:cNvSpPr txBox="true"/>
          <p:nvPr/>
        </p:nvSpPr>
        <p:spPr>
          <a:xfrm rot="0">
            <a:off x="2436218" y="993859"/>
            <a:ext cx="7673648"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4.) Vuforia</a:t>
            </a:r>
          </a:p>
        </p:txBody>
      </p:sp>
      <p:sp>
        <p:nvSpPr>
          <p:cNvPr name="TextBox 10" id="10"/>
          <p:cNvSpPr txBox="true"/>
          <p:nvPr/>
        </p:nvSpPr>
        <p:spPr>
          <a:xfrm rot="0">
            <a:off x="4473175" y="2338670"/>
            <a:ext cx="9341649" cy="1558600"/>
          </a:xfrm>
          <a:prstGeom prst="rect">
            <a:avLst/>
          </a:prstGeom>
        </p:spPr>
        <p:txBody>
          <a:bodyPr anchor="t" rtlCol="false" tIns="0" lIns="0" bIns="0" rIns="0">
            <a:spAutoFit/>
          </a:bodyPr>
          <a:lstStyle/>
          <a:p>
            <a:pPr algn="ctr">
              <a:lnSpc>
                <a:spcPts val="3100"/>
              </a:lnSpc>
              <a:spcBef>
                <a:spcPct val="0"/>
              </a:spcBef>
            </a:pPr>
            <a:r>
              <a:rPr lang="en-US" sz="2214">
                <a:solidFill>
                  <a:srgbClr val="FFFFFF"/>
                </a:solidFill>
                <a:latin typeface="Poppins Bold"/>
              </a:rPr>
              <a:t>IT OFFERS RESOURCES FOR BOTH MARKER-BASED AND MARKER LESS AUGMENTED REALITY EXPERIENCES. THE OBJECT DETECTION, TRACKING, AND VIRTUAL CONTENT INSERTION CAPABILITIES OF VUFORIA ARE MADE POSSIBLE BY COMPUTER VISION ALGORITHMS.</a:t>
            </a:r>
          </a:p>
        </p:txBody>
      </p:sp>
      <p:grpSp>
        <p:nvGrpSpPr>
          <p:cNvPr name="Group 11" id="11"/>
          <p:cNvGrpSpPr>
            <a:grpSpLocks noChangeAspect="true"/>
          </p:cNvGrpSpPr>
          <p:nvPr/>
        </p:nvGrpSpPr>
        <p:grpSpPr>
          <a:xfrm rot="0">
            <a:off x="4747331" y="4214547"/>
            <a:ext cx="8793339" cy="5043753"/>
            <a:chOff x="0" y="0"/>
            <a:chExt cx="7981950" cy="4578350"/>
          </a:xfrm>
        </p:grpSpPr>
        <p:sp>
          <p:nvSpPr>
            <p:cNvPr name="Freeform 12" id="12"/>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13" id="13"/>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14" id="14"/>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15" id="15"/>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16" id="16"/>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10"/>
              <a:stretch>
                <a:fillRect l="-5671" t="0" r="-5671" b="0"/>
              </a:stretch>
            </a:blipFill>
          </p:spPr>
        </p:sp>
      </p:gr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8177716" y="1178928"/>
            <a:ext cx="8360073" cy="4891466"/>
          </a:xfrm>
          <a:custGeom>
            <a:avLst/>
            <a:gdLst/>
            <a:ahLst/>
            <a:cxnLst/>
            <a:rect r="r" b="b" t="t" l="l"/>
            <a:pathLst>
              <a:path h="4891466" w="8360073">
                <a:moveTo>
                  <a:pt x="0" y="0"/>
                </a:moveTo>
                <a:lnTo>
                  <a:pt x="8360073" y="0"/>
                </a:lnTo>
                <a:lnTo>
                  <a:pt x="8360073" y="4891466"/>
                </a:lnTo>
                <a:lnTo>
                  <a:pt x="0" y="4891466"/>
                </a:lnTo>
                <a:lnTo>
                  <a:pt x="0" y="0"/>
                </a:lnTo>
                <a:close/>
              </a:path>
            </a:pathLst>
          </a:custGeom>
          <a:blipFill>
            <a:blip r:embed="rId8"/>
            <a:stretch>
              <a:fillRect l="0" t="-1273" r="0" b="-1273"/>
            </a:stretch>
          </a:blipFill>
        </p:spPr>
      </p:sp>
      <p:sp>
        <p:nvSpPr>
          <p:cNvPr name="TextBox 6" id="6"/>
          <p:cNvSpPr txBox="true"/>
          <p:nvPr/>
        </p:nvSpPr>
        <p:spPr>
          <a:xfrm rot="0">
            <a:off x="2744164" y="1055103"/>
            <a:ext cx="12799672" cy="1038225"/>
          </a:xfrm>
          <a:prstGeom prst="rect">
            <a:avLst/>
          </a:prstGeom>
        </p:spPr>
        <p:txBody>
          <a:bodyPr anchor="t" rtlCol="false" tIns="0" lIns="0" bIns="0" rIns="0">
            <a:spAutoFit/>
          </a:bodyPr>
          <a:lstStyle/>
          <a:p>
            <a:pPr algn="ctr">
              <a:lnSpc>
                <a:spcPts val="8400"/>
              </a:lnSpc>
              <a:spcBef>
                <a:spcPct val="0"/>
              </a:spcBef>
            </a:pPr>
            <a:r>
              <a:rPr lang="en-US" sz="6000">
                <a:solidFill>
                  <a:srgbClr val="F3BE66"/>
                </a:solidFill>
                <a:latin typeface="Inter Bold"/>
              </a:rPr>
              <a:t>5.) Wikitude</a:t>
            </a:r>
          </a:p>
        </p:txBody>
      </p:sp>
      <p:sp>
        <p:nvSpPr>
          <p:cNvPr name="TextBox 7" id="7"/>
          <p:cNvSpPr txBox="true"/>
          <p:nvPr/>
        </p:nvSpPr>
        <p:spPr>
          <a:xfrm rot="0">
            <a:off x="1301792" y="2516163"/>
            <a:ext cx="6421857" cy="1811766"/>
          </a:xfrm>
          <a:prstGeom prst="rect">
            <a:avLst/>
          </a:prstGeom>
        </p:spPr>
        <p:txBody>
          <a:bodyPr anchor="t" rtlCol="false" tIns="0" lIns="0" bIns="0" rIns="0">
            <a:spAutoFit/>
          </a:bodyPr>
          <a:lstStyle/>
          <a:p>
            <a:pPr algn="ctr">
              <a:lnSpc>
                <a:spcPts val="4757"/>
              </a:lnSpc>
            </a:pPr>
            <a:r>
              <a:rPr lang="en-US" sz="3398">
                <a:solidFill>
                  <a:srgbClr val="FFFFFF"/>
                </a:solidFill>
                <a:latin typeface="Poppins Bold"/>
              </a:rPr>
              <a:t>Wikitude enables both marker-based and marker less tracking. </a:t>
            </a:r>
          </a:p>
        </p:txBody>
      </p:sp>
      <p:sp>
        <p:nvSpPr>
          <p:cNvPr name="TextBox 8" id="8"/>
          <p:cNvSpPr txBox="true"/>
          <p:nvPr/>
        </p:nvSpPr>
        <p:spPr>
          <a:xfrm rot="0">
            <a:off x="2921520" y="5289250"/>
            <a:ext cx="10512392" cy="2784627"/>
          </a:xfrm>
          <a:prstGeom prst="rect">
            <a:avLst/>
          </a:prstGeom>
        </p:spPr>
        <p:txBody>
          <a:bodyPr anchor="t" rtlCol="false" tIns="0" lIns="0" bIns="0" rIns="0">
            <a:spAutoFit/>
          </a:bodyPr>
          <a:lstStyle/>
          <a:p>
            <a:pPr algn="ctr">
              <a:lnSpc>
                <a:spcPts val="4393"/>
              </a:lnSpc>
              <a:spcBef>
                <a:spcPct val="0"/>
              </a:spcBef>
            </a:pPr>
            <a:r>
              <a:rPr lang="en-US" sz="3137">
                <a:solidFill>
                  <a:srgbClr val="FFFFFF"/>
                </a:solidFill>
                <a:latin typeface="Poppins Bold"/>
              </a:rPr>
              <a:t>IT INCLUDES A VARIETY OF FUNCTIONS, INCLUDING 3D MODEL RENDERING, GEOLOCATION-BASED AR, AND IMAGE RECOGNITION. TO CREATE AR APPLICATIONS FOR IOS, ANDROID, AND OTHER PLATFORMS, DEVELOPERS CAN USE WIKITUDE'S SDK.</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397850" y="1856442"/>
            <a:ext cx="7452359" cy="5589269"/>
          </a:xfrm>
          <a:custGeom>
            <a:avLst/>
            <a:gdLst/>
            <a:ahLst/>
            <a:cxnLst/>
            <a:rect r="r" b="b" t="t" l="l"/>
            <a:pathLst>
              <a:path h="5589269" w="7452359">
                <a:moveTo>
                  <a:pt x="0" y="0"/>
                </a:moveTo>
                <a:lnTo>
                  <a:pt x="7452358" y="0"/>
                </a:lnTo>
                <a:lnTo>
                  <a:pt x="7452358" y="5589269"/>
                </a:lnTo>
                <a:lnTo>
                  <a:pt x="0" y="5589269"/>
                </a:lnTo>
                <a:lnTo>
                  <a:pt x="0" y="0"/>
                </a:lnTo>
                <a:close/>
              </a:path>
            </a:pathLst>
          </a:custGeom>
          <a:blipFill>
            <a:blip r:embed="rId8"/>
            <a:stretch>
              <a:fillRect l="0" t="0" r="0" b="0"/>
            </a:stretch>
          </a:blipFill>
        </p:spPr>
      </p:sp>
      <p:sp>
        <p:nvSpPr>
          <p:cNvPr name="Freeform 8" id="8"/>
          <p:cNvSpPr/>
          <p:nvPr/>
        </p:nvSpPr>
        <p:spPr>
          <a:xfrm flipH="false" flipV="false" rot="0">
            <a:off x="9431531" y="1715663"/>
            <a:ext cx="7640064" cy="5730048"/>
          </a:xfrm>
          <a:custGeom>
            <a:avLst/>
            <a:gdLst/>
            <a:ahLst/>
            <a:cxnLst/>
            <a:rect r="r" b="b" t="t" l="l"/>
            <a:pathLst>
              <a:path h="5730048" w="7640064">
                <a:moveTo>
                  <a:pt x="0" y="0"/>
                </a:moveTo>
                <a:lnTo>
                  <a:pt x="7640064" y="0"/>
                </a:lnTo>
                <a:lnTo>
                  <a:pt x="7640064" y="5730048"/>
                </a:lnTo>
                <a:lnTo>
                  <a:pt x="0" y="5730048"/>
                </a:lnTo>
                <a:lnTo>
                  <a:pt x="0" y="0"/>
                </a:lnTo>
                <a:close/>
              </a:path>
            </a:pathLst>
          </a:custGeom>
          <a:blipFill>
            <a:blip r:embed="rId9"/>
            <a:stretch>
              <a:fillRect l="0" t="0" r="0" b="0"/>
            </a:stretch>
          </a:blipFill>
        </p:spPr>
      </p:sp>
      <p:sp>
        <p:nvSpPr>
          <p:cNvPr name="TextBox 9" id="9"/>
          <p:cNvSpPr txBox="true"/>
          <p:nvPr/>
        </p:nvSpPr>
        <p:spPr>
          <a:xfrm rot="0">
            <a:off x="3882561" y="7112336"/>
            <a:ext cx="11851356" cy="2893107"/>
          </a:xfrm>
          <a:prstGeom prst="rect">
            <a:avLst/>
          </a:prstGeom>
        </p:spPr>
        <p:txBody>
          <a:bodyPr anchor="t" rtlCol="false" tIns="0" lIns="0" bIns="0" rIns="0">
            <a:spAutoFit/>
          </a:bodyPr>
          <a:lstStyle/>
          <a:p>
            <a:pPr>
              <a:lnSpc>
                <a:spcPts val="23514"/>
              </a:lnSpc>
              <a:spcBef>
                <a:spcPct val="0"/>
              </a:spcBef>
            </a:pPr>
            <a:r>
              <a:rPr lang="en-US" sz="16796">
                <a:solidFill>
                  <a:srgbClr val="F3BE66"/>
                </a:solidFill>
                <a:latin typeface="Inter Bold"/>
              </a:rPr>
              <a:t>Snapchat</a:t>
            </a:r>
          </a:p>
        </p:txBody>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940841" y="3566349"/>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6625257" y="7595557"/>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9" id="9"/>
          <p:cNvGrpSpPr>
            <a:grpSpLocks noChangeAspect="true"/>
          </p:cNvGrpSpPr>
          <p:nvPr/>
        </p:nvGrpSpPr>
        <p:grpSpPr>
          <a:xfrm rot="0">
            <a:off x="802389" y="3883371"/>
            <a:ext cx="8793339" cy="5043753"/>
            <a:chOff x="0" y="0"/>
            <a:chExt cx="7981950" cy="4578350"/>
          </a:xfrm>
        </p:grpSpPr>
        <p:sp>
          <p:nvSpPr>
            <p:cNvPr name="Freeform 10" id="10"/>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11" id="11"/>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12" id="12"/>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13" id="13"/>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14" id="14"/>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10"/>
              <a:stretch>
                <a:fillRect l="0" t="-29892" r="0" b="-29892"/>
              </a:stretch>
            </a:blipFill>
          </p:spPr>
        </p:sp>
      </p:grpSp>
      <p:sp>
        <p:nvSpPr>
          <p:cNvPr name="TextBox 15" id="15"/>
          <p:cNvSpPr txBox="true"/>
          <p:nvPr/>
        </p:nvSpPr>
        <p:spPr>
          <a:xfrm rot="0">
            <a:off x="2561036" y="720767"/>
            <a:ext cx="7673648"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6.) AR.js</a:t>
            </a:r>
          </a:p>
        </p:txBody>
      </p:sp>
      <p:sp>
        <p:nvSpPr>
          <p:cNvPr name="TextBox 16" id="16"/>
          <p:cNvSpPr txBox="true"/>
          <p:nvPr/>
        </p:nvSpPr>
        <p:spPr>
          <a:xfrm rot="0">
            <a:off x="9144000" y="4748278"/>
            <a:ext cx="8523927" cy="3218688"/>
          </a:xfrm>
          <a:prstGeom prst="rect">
            <a:avLst/>
          </a:prstGeom>
        </p:spPr>
        <p:txBody>
          <a:bodyPr anchor="t" rtlCol="false" tIns="0" lIns="0" bIns="0" rIns="0">
            <a:spAutoFit/>
          </a:bodyPr>
          <a:lstStyle/>
          <a:p>
            <a:pPr algn="ctr">
              <a:lnSpc>
                <a:spcPts val="4242"/>
              </a:lnSpc>
            </a:pPr>
            <a:r>
              <a:rPr lang="en-US" sz="3030">
                <a:solidFill>
                  <a:srgbClr val="FFFFFF"/>
                </a:solidFill>
                <a:latin typeface="Poppins Bold"/>
              </a:rPr>
              <a:t> Without the need to download special apps, it exploits web technologies like WebGL and WebRTC to offer AR features right in the browser. Marker-based and location-based AR are supported by AR.js.</a:t>
            </a:r>
          </a:p>
          <a:p>
            <a:pPr algn="ctr">
              <a:lnSpc>
                <a:spcPts val="4242"/>
              </a:lnSpc>
            </a:pPr>
          </a:p>
        </p:txBody>
      </p:sp>
      <p:sp>
        <p:nvSpPr>
          <p:cNvPr name="TextBox 17" id="17"/>
          <p:cNvSpPr txBox="true"/>
          <p:nvPr/>
        </p:nvSpPr>
        <p:spPr>
          <a:xfrm rot="0">
            <a:off x="5972721" y="1714122"/>
            <a:ext cx="8523927" cy="1852227"/>
          </a:xfrm>
          <a:prstGeom prst="rect">
            <a:avLst/>
          </a:prstGeom>
        </p:spPr>
        <p:txBody>
          <a:bodyPr anchor="t" rtlCol="false" tIns="0" lIns="0" bIns="0" rIns="0">
            <a:spAutoFit/>
          </a:bodyPr>
          <a:lstStyle/>
          <a:p>
            <a:pPr algn="ctr">
              <a:lnSpc>
                <a:spcPts val="4800"/>
              </a:lnSpc>
            </a:pPr>
            <a:r>
              <a:rPr lang="en-US" sz="3428">
                <a:solidFill>
                  <a:srgbClr val="FFFFFF"/>
                </a:solidFill>
                <a:latin typeface="Poppins Bold"/>
              </a:rPr>
              <a:t>An open-source JavaScript package called AR.js is used to build web-based AR experiences.</a:t>
            </a:r>
          </a:p>
        </p:txBody>
      </p:sp>
    </p:spTree>
  </p:cSld>
  <p:clrMapOvr>
    <a:masterClrMapping/>
  </p:clrMapOvr>
</p:sld>
</file>

<file path=ppt/slides/slide5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2824081" y="1396915"/>
            <a:ext cx="4654018" cy="7506481"/>
          </a:xfrm>
          <a:custGeom>
            <a:avLst/>
            <a:gdLst/>
            <a:ahLst/>
            <a:cxnLst/>
            <a:rect r="r" b="b" t="t" l="l"/>
            <a:pathLst>
              <a:path h="7506481" w="4654018">
                <a:moveTo>
                  <a:pt x="0" y="0"/>
                </a:moveTo>
                <a:lnTo>
                  <a:pt x="4654018" y="0"/>
                </a:lnTo>
                <a:lnTo>
                  <a:pt x="4654018" y="7506481"/>
                </a:lnTo>
                <a:lnTo>
                  <a:pt x="0" y="750648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8" id="8"/>
          <p:cNvGrpSpPr>
            <a:grpSpLocks noChangeAspect="true"/>
          </p:cNvGrpSpPr>
          <p:nvPr/>
        </p:nvGrpSpPr>
        <p:grpSpPr>
          <a:xfrm rot="0">
            <a:off x="11272909" y="55344"/>
            <a:ext cx="5149728" cy="10189622"/>
            <a:chOff x="0" y="0"/>
            <a:chExt cx="2620010" cy="5184140"/>
          </a:xfrm>
        </p:grpSpPr>
        <p:sp>
          <p:nvSpPr>
            <p:cNvPr name="Freeform 9" id="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0" id="1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10"/>
              <a:stretch>
                <a:fillRect l="-58351" t="0" r="-58351" b="0"/>
              </a:stretch>
            </a:blipFill>
          </p:spPr>
        </p:sp>
        <p:sp>
          <p:nvSpPr>
            <p:cNvPr name="Freeform 11" id="1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55555"/>
            </a:solidFill>
          </p:spPr>
        </p:sp>
        <p:sp>
          <p:nvSpPr>
            <p:cNvPr name="Freeform 12" id="1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55555"/>
            </a:solidFill>
          </p:spPr>
        </p:sp>
        <p:sp>
          <p:nvSpPr>
            <p:cNvPr name="Freeform 13" id="1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2E2E2E"/>
            </a:solidFill>
          </p:spPr>
        </p:sp>
        <p:sp>
          <p:nvSpPr>
            <p:cNvPr name="Freeform 14" id="1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2E2E2E"/>
            </a:solidFill>
          </p:spPr>
        </p:sp>
        <p:sp>
          <p:nvSpPr>
            <p:cNvPr name="Freeform 15" id="1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2E2E2E"/>
            </a:solidFill>
          </p:spPr>
        </p:sp>
        <p:sp>
          <p:nvSpPr>
            <p:cNvPr name="Freeform 16" id="1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2E2E2E"/>
            </a:solidFill>
          </p:spPr>
        </p:sp>
        <p:sp>
          <p:nvSpPr>
            <p:cNvPr name="Freeform 17" id="1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555555"/>
            </a:solidFill>
          </p:spPr>
        </p:sp>
      </p:grpSp>
      <p:sp>
        <p:nvSpPr>
          <p:cNvPr name="Freeform 18" id="18"/>
          <p:cNvSpPr/>
          <p:nvPr/>
        </p:nvSpPr>
        <p:spPr>
          <a:xfrm flipH="false" flipV="false" rot="0">
            <a:off x="9144000" y="8229600"/>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9" id="19"/>
          <p:cNvSpPr/>
          <p:nvPr/>
        </p:nvSpPr>
        <p:spPr>
          <a:xfrm flipH="false" flipV="false" rot="0">
            <a:off x="16340877" y="1330367"/>
            <a:ext cx="634043" cy="634043"/>
          </a:xfrm>
          <a:custGeom>
            <a:avLst/>
            <a:gdLst/>
            <a:ahLst/>
            <a:cxnLst/>
            <a:rect r="r" b="b" t="t" l="l"/>
            <a:pathLst>
              <a:path h="634043" w="634043">
                <a:moveTo>
                  <a:pt x="0" y="0"/>
                </a:moveTo>
                <a:lnTo>
                  <a:pt x="634044" y="0"/>
                </a:lnTo>
                <a:lnTo>
                  <a:pt x="634044" y="634043"/>
                </a:lnTo>
                <a:lnTo>
                  <a:pt x="0" y="63404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20" id="20"/>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
        <p:nvSpPr>
          <p:cNvPr name="TextBox 21" id="21"/>
          <p:cNvSpPr txBox="true"/>
          <p:nvPr/>
        </p:nvSpPr>
        <p:spPr>
          <a:xfrm rot="0">
            <a:off x="1954311" y="3345146"/>
            <a:ext cx="6393557" cy="3543343"/>
          </a:xfrm>
          <a:prstGeom prst="rect">
            <a:avLst/>
          </a:prstGeom>
        </p:spPr>
        <p:txBody>
          <a:bodyPr anchor="t" rtlCol="false" tIns="0" lIns="0" bIns="0" rIns="0">
            <a:spAutoFit/>
          </a:bodyPr>
          <a:lstStyle/>
          <a:p>
            <a:pPr>
              <a:lnSpc>
                <a:spcPts val="4673"/>
              </a:lnSpc>
              <a:spcBef>
                <a:spcPct val="0"/>
              </a:spcBef>
            </a:pPr>
            <a:r>
              <a:rPr lang="en-US" sz="3338">
                <a:solidFill>
                  <a:srgbClr val="FFFFFF"/>
                </a:solidFill>
                <a:latin typeface="Inter Bold"/>
              </a:rPr>
              <a:t>Facebook developed the Spark AR platform, which focuses on developing augmented reality (AR) experiences for social media networks.</a:t>
            </a:r>
          </a:p>
        </p:txBody>
      </p:sp>
      <p:sp>
        <p:nvSpPr>
          <p:cNvPr name="TextBox 22" id="22"/>
          <p:cNvSpPr txBox="true"/>
          <p:nvPr/>
        </p:nvSpPr>
        <p:spPr>
          <a:xfrm rot="0">
            <a:off x="5624198" y="904875"/>
            <a:ext cx="7673648"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7.) Spark AR</a:t>
            </a:r>
          </a:p>
        </p:txBody>
      </p:sp>
    </p:spTree>
  </p:cSld>
  <p:clrMapOvr>
    <a:masterClrMapping/>
  </p:clrMapOvr>
</p:sld>
</file>

<file path=ppt/slides/slide5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4053418" y="2799779"/>
            <a:ext cx="10181163" cy="5429821"/>
          </a:xfrm>
          <a:prstGeom prst="rect">
            <a:avLst/>
          </a:prstGeom>
        </p:spPr>
        <p:txBody>
          <a:bodyPr anchor="t" rtlCol="false" tIns="0" lIns="0" bIns="0" rIns="0">
            <a:spAutoFit/>
          </a:bodyPr>
          <a:lstStyle/>
          <a:p>
            <a:pPr algn="ctr">
              <a:lnSpc>
                <a:spcPts val="6136"/>
              </a:lnSpc>
              <a:spcBef>
                <a:spcPct val="0"/>
              </a:spcBef>
            </a:pPr>
            <a:r>
              <a:rPr lang="en-US" sz="4383">
                <a:solidFill>
                  <a:srgbClr val="FFFFFF"/>
                </a:solidFill>
                <a:latin typeface="Inter Bold"/>
              </a:rPr>
              <a:t>Various technologies are utilized to track user movements and the environment in order to enable AR interactions. Understanding the user's position, orientation, and surrounding environment is vital thanks to these technologies. </a:t>
            </a:r>
          </a:p>
        </p:txBody>
      </p:sp>
      <p:sp>
        <p:nvSpPr>
          <p:cNvPr name="TextBox 6" id="6"/>
          <p:cNvSpPr txBox="true"/>
          <p:nvPr/>
        </p:nvSpPr>
        <p:spPr>
          <a:xfrm rot="0">
            <a:off x="1991119" y="904875"/>
            <a:ext cx="13936361" cy="1038225"/>
          </a:xfrm>
          <a:prstGeom prst="rect">
            <a:avLst/>
          </a:prstGeom>
        </p:spPr>
        <p:txBody>
          <a:bodyPr anchor="t" rtlCol="false" tIns="0" lIns="0" bIns="0" rIns="0">
            <a:spAutoFit/>
          </a:bodyPr>
          <a:lstStyle/>
          <a:p>
            <a:pPr algn="ctr">
              <a:lnSpc>
                <a:spcPts val="8400"/>
              </a:lnSpc>
              <a:spcBef>
                <a:spcPct val="0"/>
              </a:spcBef>
            </a:pPr>
            <a:r>
              <a:rPr lang="en-US" sz="6000">
                <a:solidFill>
                  <a:srgbClr val="F3BE66"/>
                </a:solidFill>
                <a:latin typeface="Inter Bold"/>
              </a:rPr>
              <a:t>TRACKING AND SENSORS</a:t>
            </a:r>
          </a:p>
        </p:txBody>
      </p:sp>
    </p:spTree>
  </p:cSld>
  <p:clrMapOvr>
    <a:masterClrMapping/>
  </p:clrMapOvr>
</p:sld>
</file>

<file path=ppt/slides/slide5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940841" y="3566349"/>
            <a:ext cx="634043" cy="634043"/>
          </a:xfrm>
          <a:custGeom>
            <a:avLst/>
            <a:gdLst/>
            <a:ahLst/>
            <a:cxnLst/>
            <a:rect r="r" b="b" t="t" l="l"/>
            <a:pathLst>
              <a:path h="634043" w="634043">
                <a:moveTo>
                  <a:pt x="0" y="0"/>
                </a:moveTo>
                <a:lnTo>
                  <a:pt x="634043" y="0"/>
                </a:lnTo>
                <a:lnTo>
                  <a:pt x="634043" y="634044"/>
                </a:lnTo>
                <a:lnTo>
                  <a:pt x="0" y="63404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6625257" y="7595557"/>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9" id="9"/>
          <p:cNvGrpSpPr>
            <a:grpSpLocks noChangeAspect="true"/>
          </p:cNvGrpSpPr>
          <p:nvPr/>
        </p:nvGrpSpPr>
        <p:grpSpPr>
          <a:xfrm rot="0">
            <a:off x="802389" y="3883371"/>
            <a:ext cx="8793339" cy="5043753"/>
            <a:chOff x="0" y="0"/>
            <a:chExt cx="7981950" cy="4578350"/>
          </a:xfrm>
        </p:grpSpPr>
        <p:sp>
          <p:nvSpPr>
            <p:cNvPr name="Freeform 10" id="10"/>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11" id="11"/>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12" id="12"/>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13" id="13"/>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14" id="14"/>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10"/>
              <a:stretch>
                <a:fillRect l="-8902" t="0" r="-8902" b="0"/>
              </a:stretch>
            </a:blipFill>
          </p:spPr>
        </p:sp>
      </p:grpSp>
      <p:sp>
        <p:nvSpPr>
          <p:cNvPr name="TextBox 15" id="15"/>
          <p:cNvSpPr txBox="true"/>
          <p:nvPr/>
        </p:nvSpPr>
        <p:spPr>
          <a:xfrm rot="0">
            <a:off x="2561036" y="720767"/>
            <a:ext cx="7673648"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1.) Visual Tracking</a:t>
            </a:r>
          </a:p>
        </p:txBody>
      </p:sp>
      <p:sp>
        <p:nvSpPr>
          <p:cNvPr name="TextBox 16" id="16"/>
          <p:cNvSpPr txBox="true"/>
          <p:nvPr/>
        </p:nvSpPr>
        <p:spPr>
          <a:xfrm rot="0">
            <a:off x="9144000" y="5465194"/>
            <a:ext cx="8523927" cy="1813432"/>
          </a:xfrm>
          <a:prstGeom prst="rect">
            <a:avLst/>
          </a:prstGeom>
        </p:spPr>
        <p:txBody>
          <a:bodyPr anchor="t" rtlCol="false" tIns="0" lIns="0" bIns="0" rIns="0">
            <a:spAutoFit/>
          </a:bodyPr>
          <a:lstStyle/>
          <a:p>
            <a:pPr algn="ctr">
              <a:lnSpc>
                <a:spcPts val="3682"/>
              </a:lnSpc>
            </a:pPr>
            <a:r>
              <a:rPr lang="en-US" sz="2630">
                <a:solidFill>
                  <a:srgbClr val="FFFFFF"/>
                </a:solidFill>
                <a:latin typeface="Poppins Bold"/>
              </a:rPr>
              <a:t>This can be accomplished using techniques like marker-based tracking and marker less tracking</a:t>
            </a:r>
            <a:r>
              <a:rPr lang="en-US" sz="2630">
                <a:solidFill>
                  <a:srgbClr val="FFFFFF"/>
                </a:solidFill>
                <a:latin typeface="Poppins Bold"/>
              </a:rPr>
              <a:t>.</a:t>
            </a:r>
          </a:p>
          <a:p>
            <a:pPr algn="ctr">
              <a:lnSpc>
                <a:spcPts val="3262"/>
              </a:lnSpc>
            </a:pPr>
          </a:p>
        </p:txBody>
      </p:sp>
      <p:sp>
        <p:nvSpPr>
          <p:cNvPr name="TextBox 17" id="17"/>
          <p:cNvSpPr txBox="true"/>
          <p:nvPr/>
        </p:nvSpPr>
        <p:spPr>
          <a:xfrm rot="0">
            <a:off x="5972721" y="1714122"/>
            <a:ext cx="8523927" cy="2460566"/>
          </a:xfrm>
          <a:prstGeom prst="rect">
            <a:avLst/>
          </a:prstGeom>
        </p:spPr>
        <p:txBody>
          <a:bodyPr anchor="t" rtlCol="false" tIns="0" lIns="0" bIns="0" rIns="0">
            <a:spAutoFit/>
          </a:bodyPr>
          <a:lstStyle/>
          <a:p>
            <a:pPr algn="ctr">
              <a:lnSpc>
                <a:spcPts val="4800"/>
              </a:lnSpc>
            </a:pPr>
            <a:r>
              <a:rPr lang="en-US" sz="3428">
                <a:solidFill>
                  <a:srgbClr val="FFFFFF"/>
                </a:solidFill>
                <a:latin typeface="Poppins Bold"/>
              </a:rPr>
              <a:t>Visual tracking involves following and analyzing the user's surroundings using cameras and computer vision techniques.</a:t>
            </a:r>
          </a:p>
        </p:txBody>
      </p:sp>
    </p:spTree>
  </p:cSld>
  <p:clrMapOvr>
    <a:masterClrMapping/>
  </p:clrMapOvr>
</p:sld>
</file>

<file path=ppt/slides/slide5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65" r="0" b="7865"/>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7680484" y="2481748"/>
            <a:ext cx="10194389" cy="3206599"/>
          </a:xfrm>
          <a:custGeom>
            <a:avLst/>
            <a:gdLst/>
            <a:ahLst/>
            <a:cxnLst/>
            <a:rect r="r" b="b" t="t" l="l"/>
            <a:pathLst>
              <a:path h="3206599" w="10194389">
                <a:moveTo>
                  <a:pt x="0" y="0"/>
                </a:moveTo>
                <a:lnTo>
                  <a:pt x="10194388" y="0"/>
                </a:lnTo>
                <a:lnTo>
                  <a:pt x="10194388" y="3206598"/>
                </a:lnTo>
                <a:lnTo>
                  <a:pt x="0" y="320659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822703" y="3265890"/>
            <a:ext cx="6857781" cy="4286113"/>
          </a:xfrm>
          <a:custGeom>
            <a:avLst/>
            <a:gdLst/>
            <a:ahLst/>
            <a:cxnLst/>
            <a:rect r="r" b="b" t="t" l="l"/>
            <a:pathLst>
              <a:path h="4286113" w="6857781">
                <a:moveTo>
                  <a:pt x="0" y="0"/>
                </a:moveTo>
                <a:lnTo>
                  <a:pt x="6857781" y="0"/>
                </a:lnTo>
                <a:lnTo>
                  <a:pt x="6857781" y="4286113"/>
                </a:lnTo>
                <a:lnTo>
                  <a:pt x="0" y="4286113"/>
                </a:lnTo>
                <a:lnTo>
                  <a:pt x="0" y="0"/>
                </a:lnTo>
                <a:close/>
              </a:path>
            </a:pathLst>
          </a:custGeom>
          <a:blipFill>
            <a:blip r:embed="rId11"/>
            <a:stretch>
              <a:fillRect l="0" t="0" r="0" b="0"/>
            </a:stretch>
          </a:blipFill>
        </p:spPr>
      </p:sp>
      <p:sp>
        <p:nvSpPr>
          <p:cNvPr name="TextBox 10" id="10"/>
          <p:cNvSpPr txBox="true"/>
          <p:nvPr/>
        </p:nvSpPr>
        <p:spPr>
          <a:xfrm rot="0">
            <a:off x="2404825" y="498138"/>
            <a:ext cx="13478350" cy="946824"/>
          </a:xfrm>
          <a:prstGeom prst="rect">
            <a:avLst/>
          </a:prstGeom>
        </p:spPr>
        <p:txBody>
          <a:bodyPr anchor="t" rtlCol="false" tIns="0" lIns="0" bIns="0" rIns="0">
            <a:spAutoFit/>
          </a:bodyPr>
          <a:lstStyle/>
          <a:p>
            <a:pPr algn="ctr">
              <a:lnSpc>
                <a:spcPts val="7662"/>
              </a:lnSpc>
              <a:spcBef>
                <a:spcPct val="0"/>
              </a:spcBef>
            </a:pPr>
            <a:r>
              <a:rPr lang="en-US" sz="5473">
                <a:solidFill>
                  <a:srgbClr val="F3BE66"/>
                </a:solidFill>
                <a:latin typeface="Inter Bold"/>
              </a:rPr>
              <a:t>2.) Inertial Measurement Units (IMUs)</a:t>
            </a:r>
          </a:p>
        </p:txBody>
      </p:sp>
      <p:sp>
        <p:nvSpPr>
          <p:cNvPr name="TextBox 11" id="11"/>
          <p:cNvSpPr txBox="true"/>
          <p:nvPr/>
        </p:nvSpPr>
        <p:spPr>
          <a:xfrm rot="0">
            <a:off x="8708464" y="2878647"/>
            <a:ext cx="8138428" cy="1856028"/>
          </a:xfrm>
          <a:prstGeom prst="rect">
            <a:avLst/>
          </a:prstGeom>
        </p:spPr>
        <p:txBody>
          <a:bodyPr anchor="t" rtlCol="false" tIns="0" lIns="0" bIns="0" rIns="0">
            <a:spAutoFit/>
          </a:bodyPr>
          <a:lstStyle/>
          <a:p>
            <a:pPr algn="ctr">
              <a:lnSpc>
                <a:spcPts val="4882"/>
              </a:lnSpc>
              <a:spcBef>
                <a:spcPct val="0"/>
              </a:spcBef>
            </a:pPr>
            <a:r>
              <a:rPr lang="en-US" sz="3487">
                <a:solidFill>
                  <a:srgbClr val="FFFFFF"/>
                </a:solidFill>
                <a:latin typeface="Poppins Bold Italics"/>
              </a:rPr>
              <a:t>IMUs are motion sensors that frequently have magnetometers, accelerometers, and gyroscopes.</a:t>
            </a:r>
          </a:p>
        </p:txBody>
      </p:sp>
      <p:sp>
        <p:nvSpPr>
          <p:cNvPr name="Freeform 12" id="12"/>
          <p:cNvSpPr/>
          <p:nvPr/>
        </p:nvSpPr>
        <p:spPr>
          <a:xfrm flipH="false" flipV="false" rot="0">
            <a:off x="7680484" y="6051701"/>
            <a:ext cx="10194389" cy="3206599"/>
          </a:xfrm>
          <a:custGeom>
            <a:avLst/>
            <a:gdLst/>
            <a:ahLst/>
            <a:cxnLst/>
            <a:rect r="r" b="b" t="t" l="l"/>
            <a:pathLst>
              <a:path h="3206599" w="10194389">
                <a:moveTo>
                  <a:pt x="0" y="0"/>
                </a:moveTo>
                <a:lnTo>
                  <a:pt x="10194388" y="0"/>
                </a:lnTo>
                <a:lnTo>
                  <a:pt x="10194388" y="3206599"/>
                </a:lnTo>
                <a:lnTo>
                  <a:pt x="0" y="320659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3" id="13"/>
          <p:cNvSpPr txBox="true"/>
          <p:nvPr/>
        </p:nvSpPr>
        <p:spPr>
          <a:xfrm rot="0">
            <a:off x="8636270" y="6612410"/>
            <a:ext cx="8210622" cy="1802986"/>
          </a:xfrm>
          <a:prstGeom prst="rect">
            <a:avLst/>
          </a:prstGeom>
        </p:spPr>
        <p:txBody>
          <a:bodyPr anchor="t" rtlCol="false" tIns="0" lIns="0" bIns="0" rIns="0">
            <a:spAutoFit/>
          </a:bodyPr>
          <a:lstStyle/>
          <a:p>
            <a:pPr algn="ctr">
              <a:lnSpc>
                <a:spcPts val="3546"/>
              </a:lnSpc>
              <a:spcBef>
                <a:spcPct val="0"/>
              </a:spcBef>
            </a:pPr>
            <a:r>
              <a:rPr lang="en-US" sz="2533">
                <a:solidFill>
                  <a:srgbClr val="FFFFFF"/>
                </a:solidFill>
                <a:latin typeface="Poppins Bold Italics"/>
              </a:rPr>
              <a:t>These sensors track the user's movements by measuring changes in velocity, rotation, and magnetic fields. In order to provide more precise and responsive tracking, </a:t>
            </a:r>
          </a:p>
        </p:txBody>
      </p:sp>
    </p:spTree>
  </p:cSld>
  <p:clrMapOvr>
    <a:masterClrMapping/>
  </p:clrMapOvr>
</p:sld>
</file>

<file path=ppt/slides/slide5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2820239" y="841356"/>
            <a:ext cx="5846075" cy="9429153"/>
          </a:xfrm>
          <a:custGeom>
            <a:avLst/>
            <a:gdLst/>
            <a:ahLst/>
            <a:cxnLst/>
            <a:rect r="r" b="b" t="t" l="l"/>
            <a:pathLst>
              <a:path h="9429153" w="5846075">
                <a:moveTo>
                  <a:pt x="0" y="0"/>
                </a:moveTo>
                <a:lnTo>
                  <a:pt x="5846075" y="0"/>
                </a:lnTo>
                <a:lnTo>
                  <a:pt x="5846075" y="9429153"/>
                </a:lnTo>
                <a:lnTo>
                  <a:pt x="0" y="94291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9144000" y="8229600"/>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false" flipV="false" rot="0">
            <a:off x="16340877" y="1330367"/>
            <a:ext cx="634043" cy="634043"/>
          </a:xfrm>
          <a:custGeom>
            <a:avLst/>
            <a:gdLst/>
            <a:ahLst/>
            <a:cxnLst/>
            <a:rect r="r" b="b" t="t" l="l"/>
            <a:pathLst>
              <a:path h="634043" w="634043">
                <a:moveTo>
                  <a:pt x="0" y="0"/>
                </a:moveTo>
                <a:lnTo>
                  <a:pt x="634044" y="0"/>
                </a:lnTo>
                <a:lnTo>
                  <a:pt x="634044" y="634043"/>
                </a:lnTo>
                <a:lnTo>
                  <a:pt x="0" y="63404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11062687" y="2708293"/>
            <a:ext cx="5960928" cy="5960928"/>
          </a:xfrm>
          <a:custGeom>
            <a:avLst/>
            <a:gdLst/>
            <a:ahLst/>
            <a:cxnLst/>
            <a:rect r="r" b="b" t="t" l="l"/>
            <a:pathLst>
              <a:path h="5960928" w="5960928">
                <a:moveTo>
                  <a:pt x="0" y="0"/>
                </a:moveTo>
                <a:lnTo>
                  <a:pt x="5960928" y="0"/>
                </a:lnTo>
                <a:lnTo>
                  <a:pt x="5960928" y="5960928"/>
                </a:lnTo>
                <a:lnTo>
                  <a:pt x="0" y="5960928"/>
                </a:lnTo>
                <a:lnTo>
                  <a:pt x="0" y="0"/>
                </a:lnTo>
                <a:close/>
              </a:path>
            </a:pathLst>
          </a:custGeom>
          <a:blipFill>
            <a:blip r:embed="rId12"/>
            <a:stretch>
              <a:fillRect l="0" t="0" r="0" b="0"/>
            </a:stretch>
          </a:blipFill>
        </p:spPr>
      </p:sp>
      <p:sp>
        <p:nvSpPr>
          <p:cNvPr name="TextBox 11" id="11"/>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
        <p:nvSpPr>
          <p:cNvPr name="TextBox 12" id="12"/>
          <p:cNvSpPr txBox="true"/>
          <p:nvPr/>
        </p:nvSpPr>
        <p:spPr>
          <a:xfrm rot="0">
            <a:off x="2766082" y="2860558"/>
            <a:ext cx="6393557" cy="5324075"/>
          </a:xfrm>
          <a:prstGeom prst="rect">
            <a:avLst/>
          </a:prstGeom>
        </p:spPr>
        <p:txBody>
          <a:bodyPr anchor="t" rtlCol="false" tIns="0" lIns="0" bIns="0" rIns="0">
            <a:spAutoFit/>
          </a:bodyPr>
          <a:lstStyle/>
          <a:p>
            <a:pPr>
              <a:lnSpc>
                <a:spcPts val="4673"/>
              </a:lnSpc>
            </a:pPr>
            <a:r>
              <a:rPr lang="en-US" sz="3338">
                <a:solidFill>
                  <a:srgbClr val="FFFFFF"/>
                </a:solidFill>
                <a:latin typeface="Inter Bold"/>
              </a:rPr>
              <a:t>Satellites are used by GPS technology to determine the user's location. </a:t>
            </a:r>
          </a:p>
          <a:p>
            <a:pPr>
              <a:lnSpc>
                <a:spcPts val="4673"/>
              </a:lnSpc>
            </a:pPr>
          </a:p>
          <a:p>
            <a:pPr>
              <a:lnSpc>
                <a:spcPts val="4673"/>
              </a:lnSpc>
              <a:spcBef>
                <a:spcPct val="0"/>
              </a:spcBef>
            </a:pPr>
            <a:r>
              <a:rPr lang="en-US" sz="3338">
                <a:solidFill>
                  <a:srgbClr val="FFFFFF"/>
                </a:solidFill>
                <a:latin typeface="Inter Bold"/>
              </a:rPr>
              <a:t>Although GPS is frequently used for outdoor tracking, it has accuracy issues and is not appropriate for accurate AR interactions</a:t>
            </a:r>
          </a:p>
        </p:txBody>
      </p:sp>
      <p:sp>
        <p:nvSpPr>
          <p:cNvPr name="TextBox 13" id="13"/>
          <p:cNvSpPr txBox="true"/>
          <p:nvPr/>
        </p:nvSpPr>
        <p:spPr>
          <a:xfrm rot="0">
            <a:off x="1954311" y="904875"/>
            <a:ext cx="13731281"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3.) Global Positioning System (GPS)</a:t>
            </a:r>
          </a:p>
        </p:txBody>
      </p:sp>
    </p:spTree>
  </p:cSld>
  <p:clrMapOvr>
    <a:masterClrMapping/>
  </p:clrMapOvr>
</p:sld>
</file>

<file path=ppt/slides/slide5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429342" y="3623607"/>
            <a:ext cx="7533920" cy="3766960"/>
          </a:xfrm>
          <a:custGeom>
            <a:avLst/>
            <a:gdLst/>
            <a:ahLst/>
            <a:cxnLst/>
            <a:rect r="r" b="b" t="t" l="l"/>
            <a:pathLst>
              <a:path h="3766960" w="7533920">
                <a:moveTo>
                  <a:pt x="0" y="0"/>
                </a:moveTo>
                <a:lnTo>
                  <a:pt x="7533920" y="0"/>
                </a:lnTo>
                <a:lnTo>
                  <a:pt x="7533920" y="3766961"/>
                </a:lnTo>
                <a:lnTo>
                  <a:pt x="0" y="3766961"/>
                </a:lnTo>
                <a:lnTo>
                  <a:pt x="0" y="0"/>
                </a:lnTo>
                <a:close/>
              </a:path>
            </a:pathLst>
          </a:custGeom>
          <a:blipFill>
            <a:blip r:embed="rId4"/>
            <a:stretch>
              <a:fillRect l="0" t="0" r="0" b="0"/>
            </a:stretch>
          </a:blipFill>
        </p:spPr>
      </p:sp>
      <p:sp>
        <p:nvSpPr>
          <p:cNvPr name="TextBox 6" id="6"/>
          <p:cNvSpPr txBox="true"/>
          <p:nvPr/>
        </p:nvSpPr>
        <p:spPr>
          <a:xfrm rot="0">
            <a:off x="1995082" y="885825"/>
            <a:ext cx="13936361" cy="1170306"/>
          </a:xfrm>
          <a:prstGeom prst="rect">
            <a:avLst/>
          </a:prstGeom>
        </p:spPr>
        <p:txBody>
          <a:bodyPr anchor="t" rtlCol="false" tIns="0" lIns="0" bIns="0" rIns="0">
            <a:spAutoFit/>
          </a:bodyPr>
          <a:lstStyle/>
          <a:p>
            <a:pPr algn="ctr">
              <a:lnSpc>
                <a:spcPts val="9519"/>
              </a:lnSpc>
              <a:spcBef>
                <a:spcPct val="0"/>
              </a:spcBef>
            </a:pPr>
            <a:r>
              <a:rPr lang="en-US" sz="6799">
                <a:solidFill>
                  <a:srgbClr val="F3BE66"/>
                </a:solidFill>
                <a:latin typeface="Inter Bold"/>
              </a:rPr>
              <a:t>4.) Depth Sensing</a:t>
            </a:r>
          </a:p>
        </p:txBody>
      </p:sp>
      <p:sp>
        <p:nvSpPr>
          <p:cNvPr name="TextBox 7" id="7"/>
          <p:cNvSpPr txBox="true"/>
          <p:nvPr/>
        </p:nvSpPr>
        <p:spPr>
          <a:xfrm rot="0">
            <a:off x="9903357" y="3279875"/>
            <a:ext cx="7034090" cy="4397275"/>
          </a:xfrm>
          <a:prstGeom prst="rect">
            <a:avLst/>
          </a:prstGeom>
        </p:spPr>
        <p:txBody>
          <a:bodyPr anchor="t" rtlCol="false" tIns="0" lIns="0" bIns="0" rIns="0">
            <a:spAutoFit/>
          </a:bodyPr>
          <a:lstStyle/>
          <a:p>
            <a:pPr algn="ctr">
              <a:lnSpc>
                <a:spcPts val="4380"/>
              </a:lnSpc>
            </a:pPr>
            <a:r>
              <a:rPr lang="en-US" sz="3128">
                <a:solidFill>
                  <a:srgbClr val="FFFFFF"/>
                </a:solidFill>
                <a:latin typeface="Inter Bold"/>
              </a:rPr>
              <a:t>Time-of-Flight (ToF) sensors and structured light systems are examples of depth sensing technologies that allow for the detection and measuring of distances to objects in the environment</a:t>
            </a:r>
          </a:p>
          <a:p>
            <a:pPr algn="ctr">
              <a:lnSpc>
                <a:spcPts val="4380"/>
              </a:lnSpc>
              <a:spcBef>
                <a:spcPct val="0"/>
              </a:spcBef>
            </a:pPr>
          </a:p>
        </p:txBody>
      </p:sp>
    </p:spTree>
  </p:cSld>
  <p:clrMapOvr>
    <a:masterClrMapping/>
  </p:clrMapOvr>
</p:sld>
</file>

<file path=ppt/slides/slide5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9005930" y="3081777"/>
            <a:ext cx="8253370" cy="4642521"/>
          </a:xfrm>
          <a:custGeom>
            <a:avLst/>
            <a:gdLst/>
            <a:ahLst/>
            <a:cxnLst/>
            <a:rect r="r" b="b" t="t" l="l"/>
            <a:pathLst>
              <a:path h="4642521" w="8253370">
                <a:moveTo>
                  <a:pt x="0" y="0"/>
                </a:moveTo>
                <a:lnTo>
                  <a:pt x="8253370" y="0"/>
                </a:lnTo>
                <a:lnTo>
                  <a:pt x="8253370" y="4642521"/>
                </a:lnTo>
                <a:lnTo>
                  <a:pt x="0" y="4642521"/>
                </a:lnTo>
                <a:lnTo>
                  <a:pt x="0" y="0"/>
                </a:lnTo>
                <a:close/>
              </a:path>
            </a:pathLst>
          </a:custGeom>
          <a:blipFill>
            <a:blip r:embed="rId4"/>
            <a:stretch>
              <a:fillRect l="0" t="0" r="0" b="0"/>
            </a:stretch>
          </a:blipFill>
        </p:spPr>
      </p:sp>
      <p:sp>
        <p:nvSpPr>
          <p:cNvPr name="TextBox 6" id="6"/>
          <p:cNvSpPr txBox="true"/>
          <p:nvPr/>
        </p:nvSpPr>
        <p:spPr>
          <a:xfrm rot="0">
            <a:off x="413128" y="541522"/>
            <a:ext cx="12327227" cy="2069465"/>
          </a:xfrm>
          <a:prstGeom prst="rect">
            <a:avLst/>
          </a:prstGeom>
        </p:spPr>
        <p:txBody>
          <a:bodyPr anchor="t" rtlCol="false" tIns="0" lIns="0" bIns="0" rIns="0">
            <a:spAutoFit/>
          </a:bodyPr>
          <a:lstStyle/>
          <a:p>
            <a:pPr algn="ctr">
              <a:lnSpc>
                <a:spcPts val="8260"/>
              </a:lnSpc>
              <a:spcBef>
                <a:spcPct val="0"/>
              </a:spcBef>
            </a:pPr>
            <a:r>
              <a:rPr lang="en-US" sz="5900">
                <a:solidFill>
                  <a:srgbClr val="F3BE66"/>
                </a:solidFill>
                <a:latin typeface="Inter Bold"/>
              </a:rPr>
              <a:t>5.) SLAM (Simultaneous Localization and Mapping)</a:t>
            </a:r>
          </a:p>
        </p:txBody>
      </p:sp>
      <p:sp>
        <p:nvSpPr>
          <p:cNvPr name="TextBox 7" id="7"/>
          <p:cNvSpPr txBox="true"/>
          <p:nvPr/>
        </p:nvSpPr>
        <p:spPr>
          <a:xfrm rot="0">
            <a:off x="1323642" y="5345888"/>
            <a:ext cx="7034090" cy="3292375"/>
          </a:xfrm>
          <a:prstGeom prst="rect">
            <a:avLst/>
          </a:prstGeom>
        </p:spPr>
        <p:txBody>
          <a:bodyPr anchor="t" rtlCol="false" tIns="0" lIns="0" bIns="0" rIns="0">
            <a:spAutoFit/>
          </a:bodyPr>
          <a:lstStyle/>
          <a:p>
            <a:pPr algn="ctr">
              <a:lnSpc>
                <a:spcPts val="4380"/>
              </a:lnSpc>
              <a:spcBef>
                <a:spcPct val="0"/>
              </a:spcBef>
            </a:pPr>
            <a:r>
              <a:rPr lang="en-US" sz="3128">
                <a:solidFill>
                  <a:srgbClr val="FFFFFF"/>
                </a:solidFill>
                <a:latin typeface="Inter Bold"/>
              </a:rPr>
              <a:t>The goal of the SLAM technique is to simultaneously map the environment and track the user's position inside it by combining sensor data from cameras, IMUs, and other sensors.</a:t>
            </a:r>
          </a:p>
        </p:txBody>
      </p:sp>
    </p:spTree>
  </p:cSld>
  <p:clrMapOvr>
    <a:masterClrMapping/>
  </p:clrMapOvr>
</p:sld>
</file>

<file path=ppt/slides/slide5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9144000" y="8229600"/>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6340877" y="1330367"/>
            <a:ext cx="634043" cy="634043"/>
          </a:xfrm>
          <a:custGeom>
            <a:avLst/>
            <a:gdLst/>
            <a:ahLst/>
            <a:cxnLst/>
            <a:rect r="r" b="b" t="t" l="l"/>
            <a:pathLst>
              <a:path h="634043" w="634043">
                <a:moveTo>
                  <a:pt x="0" y="0"/>
                </a:moveTo>
                <a:lnTo>
                  <a:pt x="634044" y="0"/>
                </a:lnTo>
                <a:lnTo>
                  <a:pt x="634044" y="634043"/>
                </a:lnTo>
                <a:lnTo>
                  <a:pt x="0" y="63404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9" id="9"/>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
        <p:nvSpPr>
          <p:cNvPr name="TextBox 10" id="10"/>
          <p:cNvSpPr txBox="true"/>
          <p:nvPr/>
        </p:nvSpPr>
        <p:spPr>
          <a:xfrm rot="0">
            <a:off x="4297730" y="2912799"/>
            <a:ext cx="9692540" cy="5633823"/>
          </a:xfrm>
          <a:prstGeom prst="rect">
            <a:avLst/>
          </a:prstGeom>
        </p:spPr>
        <p:txBody>
          <a:bodyPr anchor="t" rtlCol="false" tIns="0" lIns="0" bIns="0" rIns="0">
            <a:spAutoFit/>
          </a:bodyPr>
          <a:lstStyle/>
          <a:p>
            <a:pPr algn="just">
              <a:lnSpc>
                <a:spcPts val="4999"/>
              </a:lnSpc>
            </a:pPr>
            <a:r>
              <a:rPr lang="en-US" sz="3570">
                <a:solidFill>
                  <a:srgbClr val="FFFFFF"/>
                </a:solidFill>
                <a:latin typeface="Inter Bold"/>
              </a:rPr>
              <a:t>Radio signals broadcast by Bluetooth Low Energy (BLE) beacons are used in beacon-based tracking to determine the user's location.</a:t>
            </a:r>
          </a:p>
          <a:p>
            <a:pPr algn="just">
              <a:lnSpc>
                <a:spcPts val="4999"/>
              </a:lnSpc>
            </a:pPr>
          </a:p>
          <a:p>
            <a:pPr algn="just">
              <a:lnSpc>
                <a:spcPts val="4999"/>
              </a:lnSpc>
            </a:pPr>
            <a:r>
              <a:rPr lang="en-US" sz="3570">
                <a:solidFill>
                  <a:srgbClr val="FFFFFF"/>
                </a:solidFill>
                <a:latin typeface="Inter Bold"/>
              </a:rPr>
              <a:t>For indoor locating and tracking, beacons that have been put in the environment emit signals that a user's device can pick up.</a:t>
            </a:r>
          </a:p>
          <a:p>
            <a:pPr>
              <a:lnSpc>
                <a:spcPts val="4999"/>
              </a:lnSpc>
              <a:spcBef>
                <a:spcPct val="0"/>
              </a:spcBef>
            </a:pPr>
          </a:p>
        </p:txBody>
      </p:sp>
      <p:sp>
        <p:nvSpPr>
          <p:cNvPr name="TextBox 11" id="11"/>
          <p:cNvSpPr txBox="true"/>
          <p:nvPr/>
        </p:nvSpPr>
        <p:spPr>
          <a:xfrm rot="0">
            <a:off x="3957580" y="926185"/>
            <a:ext cx="10372840" cy="1038225"/>
          </a:xfrm>
          <a:prstGeom prst="rect">
            <a:avLst/>
          </a:prstGeom>
        </p:spPr>
        <p:txBody>
          <a:bodyPr anchor="t" rtlCol="false" tIns="0" lIns="0" bIns="0" rIns="0">
            <a:spAutoFit/>
          </a:bodyPr>
          <a:lstStyle/>
          <a:p>
            <a:pPr>
              <a:lnSpc>
                <a:spcPts val="8400"/>
              </a:lnSpc>
              <a:spcBef>
                <a:spcPct val="0"/>
              </a:spcBef>
            </a:pPr>
            <a:r>
              <a:rPr lang="en-US" sz="6000">
                <a:solidFill>
                  <a:srgbClr val="F3BE66"/>
                </a:solidFill>
                <a:latin typeface="Inter Bold"/>
              </a:rPr>
              <a:t>6.) Beacon Based Tracking</a:t>
            </a:r>
          </a:p>
        </p:txBody>
      </p:sp>
    </p:spTree>
  </p:cSld>
  <p:clrMapOvr>
    <a:masterClrMapping/>
  </p:clrMapOvr>
</p:sld>
</file>

<file path=ppt/slides/slide5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9144000" y="8229600"/>
            <a:ext cx="634043" cy="634043"/>
          </a:xfrm>
          <a:custGeom>
            <a:avLst/>
            <a:gdLst/>
            <a:ahLst/>
            <a:cxnLst/>
            <a:rect r="r" b="b" t="t" l="l"/>
            <a:pathLst>
              <a:path h="634043" w="634043">
                <a:moveTo>
                  <a:pt x="0" y="0"/>
                </a:moveTo>
                <a:lnTo>
                  <a:pt x="634043" y="0"/>
                </a:lnTo>
                <a:lnTo>
                  <a:pt x="634043" y="634043"/>
                </a:lnTo>
                <a:lnTo>
                  <a:pt x="0" y="63404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16340877" y="1330367"/>
            <a:ext cx="634043" cy="634043"/>
          </a:xfrm>
          <a:custGeom>
            <a:avLst/>
            <a:gdLst/>
            <a:ahLst/>
            <a:cxnLst/>
            <a:rect r="r" b="b" t="t" l="l"/>
            <a:pathLst>
              <a:path h="634043" w="634043">
                <a:moveTo>
                  <a:pt x="0" y="0"/>
                </a:moveTo>
                <a:lnTo>
                  <a:pt x="634044" y="0"/>
                </a:lnTo>
                <a:lnTo>
                  <a:pt x="634044" y="634043"/>
                </a:lnTo>
                <a:lnTo>
                  <a:pt x="0" y="63404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095930" y="1178928"/>
            <a:ext cx="14096140" cy="7608091"/>
          </a:xfrm>
          <a:custGeom>
            <a:avLst/>
            <a:gdLst/>
            <a:ahLst/>
            <a:cxnLst/>
            <a:rect r="r" b="b" t="t" l="l"/>
            <a:pathLst>
              <a:path h="7608091" w="14096140">
                <a:moveTo>
                  <a:pt x="0" y="0"/>
                </a:moveTo>
                <a:lnTo>
                  <a:pt x="14096140" y="0"/>
                </a:lnTo>
                <a:lnTo>
                  <a:pt x="14096140" y="7608091"/>
                </a:lnTo>
                <a:lnTo>
                  <a:pt x="0" y="7608091"/>
                </a:lnTo>
                <a:lnTo>
                  <a:pt x="0" y="0"/>
                </a:lnTo>
                <a:close/>
              </a:path>
            </a:pathLst>
          </a:custGeom>
          <a:blipFill>
            <a:blip r:embed="rId10"/>
            <a:stretch>
              <a:fillRect l="0" t="0" r="0" b="0"/>
            </a:stretch>
          </a:blipFill>
        </p:spPr>
      </p:sp>
      <p:sp>
        <p:nvSpPr>
          <p:cNvPr name="TextBox 8" id="8"/>
          <p:cNvSpPr txBox="true"/>
          <p:nvPr/>
        </p:nvSpPr>
        <p:spPr>
          <a:xfrm rot="0">
            <a:off x="1028700" y="9140190"/>
            <a:ext cx="1737382" cy="207645"/>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2022 PRESENTATION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616822" y="1651391"/>
            <a:ext cx="5778062" cy="5778062"/>
          </a:xfrm>
          <a:custGeom>
            <a:avLst/>
            <a:gdLst/>
            <a:ahLst/>
            <a:cxnLst/>
            <a:rect r="r" b="b" t="t" l="l"/>
            <a:pathLst>
              <a:path h="5778062" w="5778062">
                <a:moveTo>
                  <a:pt x="0" y="0"/>
                </a:moveTo>
                <a:lnTo>
                  <a:pt x="5778062" y="0"/>
                </a:lnTo>
                <a:lnTo>
                  <a:pt x="5778062" y="5778062"/>
                </a:lnTo>
                <a:lnTo>
                  <a:pt x="0" y="5778062"/>
                </a:lnTo>
                <a:lnTo>
                  <a:pt x="0" y="0"/>
                </a:lnTo>
                <a:close/>
              </a:path>
            </a:pathLst>
          </a:custGeom>
          <a:blipFill>
            <a:blip r:embed="rId4"/>
            <a:stretch>
              <a:fillRect l="0" t="0" r="0" b="0"/>
            </a:stretch>
          </a:blipFill>
        </p:spPr>
      </p:sp>
      <p:sp>
        <p:nvSpPr>
          <p:cNvPr name="Freeform 6" id="6"/>
          <p:cNvSpPr/>
          <p:nvPr/>
        </p:nvSpPr>
        <p:spPr>
          <a:xfrm flipH="false" flipV="false" rot="0">
            <a:off x="7095229" y="1028700"/>
            <a:ext cx="10531875" cy="7023444"/>
          </a:xfrm>
          <a:custGeom>
            <a:avLst/>
            <a:gdLst/>
            <a:ahLst/>
            <a:cxnLst/>
            <a:rect r="r" b="b" t="t" l="l"/>
            <a:pathLst>
              <a:path h="7023444" w="10531875">
                <a:moveTo>
                  <a:pt x="0" y="0"/>
                </a:moveTo>
                <a:lnTo>
                  <a:pt x="10531876" y="0"/>
                </a:lnTo>
                <a:lnTo>
                  <a:pt x="10531876" y="7023444"/>
                </a:lnTo>
                <a:lnTo>
                  <a:pt x="0" y="7023444"/>
                </a:lnTo>
                <a:lnTo>
                  <a:pt x="0" y="0"/>
                </a:lnTo>
                <a:close/>
              </a:path>
            </a:pathLst>
          </a:custGeom>
          <a:blipFill>
            <a:blip r:embed="rId5"/>
            <a:stretch>
              <a:fillRect l="0" t="0" r="0" b="0"/>
            </a:stretch>
          </a:blipFill>
        </p:spPr>
      </p:sp>
      <p:sp>
        <p:nvSpPr>
          <p:cNvPr name="TextBox 7" id="7"/>
          <p:cNvSpPr txBox="true"/>
          <p:nvPr/>
        </p:nvSpPr>
        <p:spPr>
          <a:xfrm rot="0">
            <a:off x="2056976" y="6616359"/>
            <a:ext cx="14662178" cy="2893107"/>
          </a:xfrm>
          <a:prstGeom prst="rect">
            <a:avLst/>
          </a:prstGeom>
        </p:spPr>
        <p:txBody>
          <a:bodyPr anchor="t" rtlCol="false" tIns="0" lIns="0" bIns="0" rIns="0">
            <a:spAutoFit/>
          </a:bodyPr>
          <a:lstStyle/>
          <a:p>
            <a:pPr>
              <a:lnSpc>
                <a:spcPts val="23514"/>
              </a:lnSpc>
              <a:spcBef>
                <a:spcPct val="0"/>
              </a:spcBef>
            </a:pPr>
            <a:r>
              <a:rPr lang="en-US" sz="16796">
                <a:solidFill>
                  <a:srgbClr val="F3BE66"/>
                </a:solidFill>
                <a:latin typeface="Inter Bold"/>
              </a:rPr>
              <a:t>_ _ _ _ _ _   _ _ _</a:t>
            </a:r>
          </a:p>
        </p:txBody>
      </p:sp>
    </p:spTree>
  </p:cSld>
  <p:clrMapOvr>
    <a:masterClrMapping/>
  </p:clrMapOvr>
</p:sld>
</file>

<file path=ppt/slides/slide6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838714"/>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884053" y="3256123"/>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3349117" y="3970536"/>
            <a:ext cx="11589765" cy="5287764"/>
          </a:xfrm>
          <a:prstGeom prst="rect">
            <a:avLst/>
          </a:prstGeom>
        </p:spPr>
        <p:txBody>
          <a:bodyPr anchor="t" rtlCol="false" tIns="0" lIns="0" bIns="0" rIns="0">
            <a:spAutoFit/>
          </a:bodyPr>
          <a:lstStyle/>
          <a:p>
            <a:pPr algn="ctr">
              <a:lnSpc>
                <a:spcPts val="14098"/>
              </a:lnSpc>
            </a:pPr>
            <a:r>
              <a:rPr lang="en-US" sz="10070">
                <a:solidFill>
                  <a:srgbClr val="FFFFFF"/>
                </a:solidFill>
                <a:latin typeface="Inter Bold"/>
              </a:rPr>
              <a:t>CORE CONCEPTS &amp; TECHNIQUES</a:t>
            </a:r>
          </a:p>
          <a:p>
            <a:pPr algn="ctr">
              <a:lnSpc>
                <a:spcPts val="14098"/>
              </a:lnSpc>
              <a:spcBef>
                <a:spcPct val="0"/>
              </a:spcBef>
            </a:pPr>
          </a:p>
        </p:txBody>
      </p:sp>
    </p:spTree>
  </p:cSld>
  <p:clrMapOvr>
    <a:masterClrMapping/>
  </p:clrMapOvr>
</p:sld>
</file>

<file path=ppt/slides/slide6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4057271" y="707497"/>
            <a:ext cx="10789030" cy="1553799"/>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Marker-based AR</a:t>
            </a:r>
          </a:p>
        </p:txBody>
      </p:sp>
      <p:sp>
        <p:nvSpPr>
          <p:cNvPr name="TextBox 9" id="9"/>
          <p:cNvSpPr txBox="true"/>
          <p:nvPr/>
        </p:nvSpPr>
        <p:spPr>
          <a:xfrm rot="0">
            <a:off x="720914" y="2883868"/>
            <a:ext cx="16846172" cy="5554012"/>
          </a:xfrm>
          <a:prstGeom prst="rect">
            <a:avLst/>
          </a:prstGeom>
        </p:spPr>
        <p:txBody>
          <a:bodyPr anchor="t" rtlCol="false" tIns="0" lIns="0" bIns="0" rIns="0">
            <a:spAutoFit/>
          </a:bodyPr>
          <a:lstStyle/>
          <a:p>
            <a:pPr algn="just">
              <a:lnSpc>
                <a:spcPts val="6248"/>
              </a:lnSpc>
            </a:pPr>
            <a:r>
              <a:rPr lang="en-US" sz="4463">
                <a:solidFill>
                  <a:srgbClr val="FFFFFF"/>
                </a:solidFill>
                <a:latin typeface="Poppins"/>
              </a:rPr>
              <a:t>Maker-based AR works by scanning a marker which triggers an augmented experience (whether an object, text, video or animation) to appear on the device. It usually requires software in the form of an app, which enables users to scan markers from their device using its camera feed.</a:t>
            </a:r>
          </a:p>
          <a:p>
            <a:pPr algn="just">
              <a:lnSpc>
                <a:spcPts val="6248"/>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6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3058645" y="2058715"/>
            <a:ext cx="11861862" cy="6682182"/>
          </a:xfrm>
          <a:custGeom>
            <a:avLst/>
            <a:gdLst/>
            <a:ahLst/>
            <a:cxnLst/>
            <a:rect r="r" b="b" t="t" l="l"/>
            <a:pathLst>
              <a:path h="6682182" w="11861862">
                <a:moveTo>
                  <a:pt x="0" y="0"/>
                </a:moveTo>
                <a:lnTo>
                  <a:pt x="11861862" y="0"/>
                </a:lnTo>
                <a:lnTo>
                  <a:pt x="11861862" y="6682183"/>
                </a:lnTo>
                <a:lnTo>
                  <a:pt x="0" y="6682183"/>
                </a:lnTo>
                <a:lnTo>
                  <a:pt x="0" y="0"/>
                </a:lnTo>
                <a:close/>
              </a:path>
            </a:pathLst>
          </a:custGeom>
          <a:blipFill>
            <a:blip r:embed="rId9"/>
            <a:stretch>
              <a:fillRect l="0" t="0" r="0" b="0"/>
            </a:stretch>
          </a:blipFill>
        </p:spPr>
      </p:sp>
      <p:sp>
        <p:nvSpPr>
          <p:cNvPr name="TextBox 9" id="9"/>
          <p:cNvSpPr txBox="true"/>
          <p:nvPr/>
        </p:nvSpPr>
        <p:spPr>
          <a:xfrm rot="0">
            <a:off x="1915516" y="952500"/>
            <a:ext cx="17834806" cy="213623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1. Marker-Based AR Example: Augmented Reality QR Code</a:t>
            </a:r>
          </a:p>
          <a:p>
            <a:pPr>
              <a:lnSpc>
                <a:spcPts val="11579"/>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6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pic>
        <p:nvPicPr>
          <p:cNvPr name="Picture 8" id="8">
            <a:hlinkClick action="ppaction://media"/>
          </p:cNvPr>
          <p:cNvPicPr>
            <a:picLocks noChangeAspect="true"/>
          </p:cNvPicPr>
          <p:nvPr>
            <a:videoFile r:link="rId10"/>
            <p:extLst>
              <p:ext uri="{DAA4B4D4-6D71-4841-9C94-3DE7FCFB9230}">
                <p14:media xmlns:p14="http://schemas.microsoft.com/office/powerpoint/2010/main" r:embed="rId11"/>
              </p:ext>
            </p:extLst>
          </p:nvPr>
        </p:nvPicPr>
        <p:blipFill>
          <a:blip r:embed="rId9"/>
          <a:srcRect l="0" t="0" r="0" b="0"/>
          <a:stretch>
            <a:fillRect/>
          </a:stretch>
        </p:blipFill>
        <p:spPr>
          <a:xfrm flipH="false" flipV="false" rot="0">
            <a:off x="1915516" y="2058715"/>
            <a:ext cx="13504289" cy="7596162"/>
          </a:xfrm>
          <a:prstGeom prst="rect">
            <a:avLst/>
          </a:prstGeom>
        </p:spPr>
      </p:pic>
      <p:sp>
        <p:nvSpPr>
          <p:cNvPr name="TextBox 9" id="9"/>
          <p:cNvSpPr txBox="true"/>
          <p:nvPr/>
        </p:nvSpPr>
        <p:spPr>
          <a:xfrm rot="0">
            <a:off x="1915516" y="952500"/>
            <a:ext cx="17834806" cy="213623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 2. Marker-Based AR Example: Product Packaging</a:t>
            </a:r>
          </a:p>
          <a:p>
            <a:pPr>
              <a:lnSpc>
                <a:spcPts val="11579"/>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timing>
    <p:tnLst>
      <p:par>
        <p:cTn dur="indefinite" restart="never" nodeType="tmRoot">
          <p:childTnLst>
            <p:video>
              <p:cMediaNode vol="0">
                <p:cTn fill="hold" display="false">
                  <p:stCondLst>
                    <p:cond delay="indefinite"/>
                  </p:stCondLst>
                </p:cTn>
                <p:tgtEl>
                  <p:spTgt spid="8"/>
                </p:tgtEl>
              </p:cMediaNode>
            </p:video>
          </p:childTnLst>
        </p:cTn>
      </p:par>
    </p:tnLst>
  </p:timing>
</p:sld>
</file>

<file path=ppt/slides/slide6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1680616" y="1733305"/>
            <a:ext cx="14926769" cy="6145474"/>
          </a:xfrm>
          <a:custGeom>
            <a:avLst/>
            <a:gdLst/>
            <a:ahLst/>
            <a:cxnLst/>
            <a:rect r="r" b="b" t="t" l="l"/>
            <a:pathLst>
              <a:path h="6145474" w="14926769">
                <a:moveTo>
                  <a:pt x="0" y="0"/>
                </a:moveTo>
                <a:lnTo>
                  <a:pt x="14926768" y="0"/>
                </a:lnTo>
                <a:lnTo>
                  <a:pt x="14926768" y="6145474"/>
                </a:lnTo>
                <a:lnTo>
                  <a:pt x="0" y="6145474"/>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6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4057271" y="707497"/>
            <a:ext cx="10789030" cy="1553799"/>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Markerless AR</a:t>
            </a:r>
          </a:p>
        </p:txBody>
      </p:sp>
      <p:sp>
        <p:nvSpPr>
          <p:cNvPr name="TextBox 9" id="9"/>
          <p:cNvSpPr txBox="true"/>
          <p:nvPr/>
        </p:nvSpPr>
        <p:spPr>
          <a:xfrm rot="0">
            <a:off x="720914" y="2738302"/>
            <a:ext cx="16846172" cy="6344587"/>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Markerless Augmented Reality scans the real environment and places digital elements on a recognizable feature, like a flat surface. So, instead of being tied to a marker, the digital elements are placed based on geometry. Markerless Augmented Reality is very popular in gaming, like Pokémon Go, where characters can move around the environment. It is also often utilized for live events and virtual product placement</a:t>
            </a: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6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755222" y="2035132"/>
            <a:ext cx="12777556" cy="7391444"/>
          </a:xfrm>
          <a:custGeom>
            <a:avLst/>
            <a:gdLst/>
            <a:ahLst/>
            <a:cxnLst/>
            <a:rect r="r" b="b" t="t" l="l"/>
            <a:pathLst>
              <a:path h="7391444" w="12777556">
                <a:moveTo>
                  <a:pt x="0" y="0"/>
                </a:moveTo>
                <a:lnTo>
                  <a:pt x="12777556" y="0"/>
                </a:lnTo>
                <a:lnTo>
                  <a:pt x="12777556" y="7391444"/>
                </a:lnTo>
                <a:lnTo>
                  <a:pt x="0" y="7391444"/>
                </a:lnTo>
                <a:lnTo>
                  <a:pt x="0" y="0"/>
                </a:lnTo>
                <a:close/>
              </a:path>
            </a:pathLst>
          </a:custGeom>
          <a:blipFill>
            <a:blip r:embed="rId9"/>
            <a:stretch>
              <a:fillRect l="0" t="-19215" r="0" b="-19215"/>
            </a:stretch>
          </a:blipFill>
        </p:spPr>
      </p:sp>
      <p:sp>
        <p:nvSpPr>
          <p:cNvPr name="TextBox 9" id="9"/>
          <p:cNvSpPr txBox="true"/>
          <p:nvPr/>
        </p:nvSpPr>
        <p:spPr>
          <a:xfrm rot="0">
            <a:off x="1915516" y="952500"/>
            <a:ext cx="17834806" cy="213623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1. Markerless AR Example: Gaming (Pokémon Go)</a:t>
            </a:r>
          </a:p>
          <a:p>
            <a:pPr>
              <a:lnSpc>
                <a:spcPts val="11579"/>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6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239877" y="1914357"/>
            <a:ext cx="13808245" cy="7953944"/>
          </a:xfrm>
          <a:custGeom>
            <a:avLst/>
            <a:gdLst/>
            <a:ahLst/>
            <a:cxnLst/>
            <a:rect r="r" b="b" t="t" l="l"/>
            <a:pathLst>
              <a:path h="7953944" w="13808245">
                <a:moveTo>
                  <a:pt x="0" y="0"/>
                </a:moveTo>
                <a:lnTo>
                  <a:pt x="13808246" y="0"/>
                </a:lnTo>
                <a:lnTo>
                  <a:pt x="13808246" y="7953945"/>
                </a:lnTo>
                <a:lnTo>
                  <a:pt x="0" y="7953945"/>
                </a:lnTo>
                <a:lnTo>
                  <a:pt x="0" y="0"/>
                </a:lnTo>
                <a:close/>
              </a:path>
            </a:pathLst>
          </a:custGeom>
          <a:blipFill>
            <a:blip r:embed="rId9"/>
            <a:stretch>
              <a:fillRect l="0" t="0" r="0" b="0"/>
            </a:stretch>
          </a:blipFill>
        </p:spPr>
      </p:sp>
      <p:sp>
        <p:nvSpPr>
          <p:cNvPr name="TextBox 9" id="9"/>
          <p:cNvSpPr txBox="true"/>
          <p:nvPr/>
        </p:nvSpPr>
        <p:spPr>
          <a:xfrm rot="0">
            <a:off x="1915516" y="952500"/>
            <a:ext cx="17834806" cy="213623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2. Markerless AR Example: Live Event</a:t>
            </a:r>
          </a:p>
          <a:p>
            <a:pPr>
              <a:lnSpc>
                <a:spcPts val="11579"/>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6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641505" y="2058715"/>
            <a:ext cx="13004991" cy="7806085"/>
          </a:xfrm>
          <a:custGeom>
            <a:avLst/>
            <a:gdLst/>
            <a:ahLst/>
            <a:cxnLst/>
            <a:rect r="r" b="b" t="t" l="l"/>
            <a:pathLst>
              <a:path h="7806085" w="13004991">
                <a:moveTo>
                  <a:pt x="0" y="0"/>
                </a:moveTo>
                <a:lnTo>
                  <a:pt x="13004990" y="0"/>
                </a:lnTo>
                <a:lnTo>
                  <a:pt x="13004990" y="7806085"/>
                </a:lnTo>
                <a:lnTo>
                  <a:pt x="0" y="7806085"/>
                </a:lnTo>
                <a:lnTo>
                  <a:pt x="0" y="0"/>
                </a:lnTo>
                <a:close/>
              </a:path>
            </a:pathLst>
          </a:custGeom>
          <a:blipFill>
            <a:blip r:embed="rId9"/>
            <a:stretch>
              <a:fillRect l="0" t="0" r="0" b="-11022"/>
            </a:stretch>
          </a:blipFill>
        </p:spPr>
      </p:sp>
      <p:sp>
        <p:nvSpPr>
          <p:cNvPr name="TextBox 9" id="9"/>
          <p:cNvSpPr txBox="true"/>
          <p:nvPr/>
        </p:nvSpPr>
        <p:spPr>
          <a:xfrm rot="0">
            <a:off x="1915516" y="952500"/>
            <a:ext cx="17834806" cy="213623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3. Markerless AR Example: Product Placement</a:t>
            </a:r>
          </a:p>
          <a:p>
            <a:pPr>
              <a:lnSpc>
                <a:spcPts val="11579"/>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6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413128" y="1992484"/>
            <a:ext cx="17655063" cy="6237116"/>
          </a:xfrm>
          <a:custGeom>
            <a:avLst/>
            <a:gdLst/>
            <a:ahLst/>
            <a:cxnLst/>
            <a:rect r="r" b="b" t="t" l="l"/>
            <a:pathLst>
              <a:path h="6237116" w="17655063">
                <a:moveTo>
                  <a:pt x="0" y="0"/>
                </a:moveTo>
                <a:lnTo>
                  <a:pt x="17655062" y="0"/>
                </a:lnTo>
                <a:lnTo>
                  <a:pt x="17655062" y="6237116"/>
                </a:lnTo>
                <a:lnTo>
                  <a:pt x="0" y="6237116"/>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616822" y="1651391"/>
            <a:ext cx="5778062" cy="5778062"/>
          </a:xfrm>
          <a:custGeom>
            <a:avLst/>
            <a:gdLst/>
            <a:ahLst/>
            <a:cxnLst/>
            <a:rect r="r" b="b" t="t" l="l"/>
            <a:pathLst>
              <a:path h="5778062" w="5778062">
                <a:moveTo>
                  <a:pt x="0" y="0"/>
                </a:moveTo>
                <a:lnTo>
                  <a:pt x="5778062" y="0"/>
                </a:lnTo>
                <a:lnTo>
                  <a:pt x="5778062" y="5778062"/>
                </a:lnTo>
                <a:lnTo>
                  <a:pt x="0" y="5778062"/>
                </a:lnTo>
                <a:lnTo>
                  <a:pt x="0" y="0"/>
                </a:lnTo>
                <a:close/>
              </a:path>
            </a:pathLst>
          </a:custGeom>
          <a:blipFill>
            <a:blip r:embed="rId4"/>
            <a:stretch>
              <a:fillRect l="0" t="0" r="0" b="0"/>
            </a:stretch>
          </a:blipFill>
        </p:spPr>
      </p:sp>
      <p:sp>
        <p:nvSpPr>
          <p:cNvPr name="Freeform 6" id="6"/>
          <p:cNvSpPr/>
          <p:nvPr/>
        </p:nvSpPr>
        <p:spPr>
          <a:xfrm flipH="false" flipV="false" rot="0">
            <a:off x="7095229" y="1028700"/>
            <a:ext cx="10531875" cy="7023444"/>
          </a:xfrm>
          <a:custGeom>
            <a:avLst/>
            <a:gdLst/>
            <a:ahLst/>
            <a:cxnLst/>
            <a:rect r="r" b="b" t="t" l="l"/>
            <a:pathLst>
              <a:path h="7023444" w="10531875">
                <a:moveTo>
                  <a:pt x="0" y="0"/>
                </a:moveTo>
                <a:lnTo>
                  <a:pt x="10531876" y="0"/>
                </a:lnTo>
                <a:lnTo>
                  <a:pt x="10531876" y="7023444"/>
                </a:lnTo>
                <a:lnTo>
                  <a:pt x="0" y="7023444"/>
                </a:lnTo>
                <a:lnTo>
                  <a:pt x="0" y="0"/>
                </a:lnTo>
                <a:close/>
              </a:path>
            </a:pathLst>
          </a:custGeom>
          <a:blipFill>
            <a:blip r:embed="rId5"/>
            <a:stretch>
              <a:fillRect l="0" t="0" r="0" b="0"/>
            </a:stretch>
          </a:blipFill>
        </p:spPr>
      </p:sp>
      <p:sp>
        <p:nvSpPr>
          <p:cNvPr name="TextBox 7" id="7"/>
          <p:cNvSpPr txBox="true"/>
          <p:nvPr/>
        </p:nvSpPr>
        <p:spPr>
          <a:xfrm rot="0">
            <a:off x="2607549" y="7456708"/>
            <a:ext cx="13387166" cy="2893107"/>
          </a:xfrm>
          <a:prstGeom prst="rect">
            <a:avLst/>
          </a:prstGeom>
        </p:spPr>
        <p:txBody>
          <a:bodyPr anchor="t" rtlCol="false" tIns="0" lIns="0" bIns="0" rIns="0">
            <a:spAutoFit/>
          </a:bodyPr>
          <a:lstStyle/>
          <a:p>
            <a:pPr>
              <a:lnSpc>
                <a:spcPts val="23514"/>
              </a:lnSpc>
              <a:spcBef>
                <a:spcPct val="0"/>
              </a:spcBef>
            </a:pPr>
            <a:r>
              <a:rPr lang="en-US" sz="16796">
                <a:solidFill>
                  <a:srgbClr val="F3BE66"/>
                </a:solidFill>
                <a:latin typeface="Inter Bold"/>
              </a:rPr>
              <a:t>Google Lens</a:t>
            </a:r>
          </a:p>
        </p:txBody>
      </p:sp>
    </p:spTree>
  </p:cSld>
  <p:clrMapOvr>
    <a:masterClrMapping/>
  </p:clrMapOvr>
</p:sld>
</file>

<file path=ppt/slides/slide7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868106" y="612289"/>
            <a:ext cx="18131170" cy="1236131"/>
          </a:xfrm>
          <a:prstGeom prst="rect">
            <a:avLst/>
          </a:prstGeom>
        </p:spPr>
        <p:txBody>
          <a:bodyPr anchor="t" rtlCol="false" tIns="0" lIns="0" bIns="0" rIns="0">
            <a:spAutoFit/>
          </a:bodyPr>
          <a:lstStyle/>
          <a:p>
            <a:pPr>
              <a:lnSpc>
                <a:spcPts val="10091"/>
              </a:lnSpc>
              <a:spcBef>
                <a:spcPct val="0"/>
              </a:spcBef>
            </a:pPr>
            <a:r>
              <a:rPr lang="en-US" sz="7208">
                <a:solidFill>
                  <a:srgbClr val="F3BE66"/>
                </a:solidFill>
                <a:latin typeface="Inter Bold"/>
              </a:rPr>
              <a:t>Location-based Augmented Reality</a:t>
            </a:r>
          </a:p>
        </p:txBody>
      </p:sp>
      <p:sp>
        <p:nvSpPr>
          <p:cNvPr name="TextBox 9" id="9"/>
          <p:cNvSpPr txBox="true"/>
          <p:nvPr/>
        </p:nvSpPr>
        <p:spPr>
          <a:xfrm rot="0">
            <a:off x="720914" y="2738302"/>
            <a:ext cx="16846172" cy="5554012"/>
          </a:xfrm>
          <a:prstGeom prst="rect">
            <a:avLst/>
          </a:prstGeom>
        </p:spPr>
        <p:txBody>
          <a:bodyPr anchor="t" rtlCol="false" tIns="0" lIns="0" bIns="0" rIns="0">
            <a:spAutoFit/>
          </a:bodyPr>
          <a:lstStyle/>
          <a:p>
            <a:pPr algn="just">
              <a:lnSpc>
                <a:spcPts val="6248"/>
              </a:lnSpc>
            </a:pPr>
            <a:r>
              <a:rPr lang="en-US" sz="4463">
                <a:solidFill>
                  <a:srgbClr val="FFFFFF"/>
                </a:solidFill>
                <a:latin typeface="Poppins"/>
              </a:rPr>
              <a:t>Location-based Augmented Reality (AR) is a type of AR experience that uses the user's real-world location as a foundation for the virtual content overlay. It involves integrating virtual elements into the user's surroundings based on their specific geographic location, offering a unique and contextually relevant AR experience.</a:t>
            </a:r>
          </a:p>
          <a:p>
            <a:pPr algn="just">
              <a:lnSpc>
                <a:spcPts val="6248"/>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7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3857646" y="1970281"/>
            <a:ext cx="10572708" cy="7048472"/>
          </a:xfrm>
          <a:custGeom>
            <a:avLst/>
            <a:gdLst/>
            <a:ahLst/>
            <a:cxnLst/>
            <a:rect r="r" b="b" t="t" l="l"/>
            <a:pathLst>
              <a:path h="7048472" w="10572708">
                <a:moveTo>
                  <a:pt x="0" y="0"/>
                </a:moveTo>
                <a:lnTo>
                  <a:pt x="10572708" y="0"/>
                </a:lnTo>
                <a:lnTo>
                  <a:pt x="10572708" y="7048472"/>
                </a:lnTo>
                <a:lnTo>
                  <a:pt x="0" y="7048472"/>
                </a:lnTo>
                <a:lnTo>
                  <a:pt x="0" y="0"/>
                </a:lnTo>
                <a:close/>
              </a:path>
            </a:pathLst>
          </a:custGeom>
          <a:blipFill>
            <a:blip r:embed="rId9"/>
            <a:stretch>
              <a:fillRect l="0" t="0" r="0" b="0"/>
            </a:stretch>
          </a:blipFill>
        </p:spPr>
      </p:sp>
      <p:sp>
        <p:nvSpPr>
          <p:cNvPr name="TextBox 9" id="9"/>
          <p:cNvSpPr txBox="true"/>
          <p:nvPr/>
        </p:nvSpPr>
        <p:spPr>
          <a:xfrm rot="0">
            <a:off x="1915516" y="914400"/>
            <a:ext cx="17834806" cy="880833"/>
          </a:xfrm>
          <a:prstGeom prst="rect">
            <a:avLst/>
          </a:prstGeom>
        </p:spPr>
        <p:txBody>
          <a:bodyPr anchor="t" rtlCol="false" tIns="0" lIns="0" bIns="0" rIns="0">
            <a:spAutoFit/>
          </a:bodyPr>
          <a:lstStyle/>
          <a:p>
            <a:pPr>
              <a:lnSpc>
                <a:spcPts val="7100"/>
              </a:lnSpc>
              <a:spcBef>
                <a:spcPct val="0"/>
              </a:spcBef>
            </a:pPr>
            <a:r>
              <a:rPr lang="en-US" sz="5071">
                <a:solidFill>
                  <a:srgbClr val="F3BE66"/>
                </a:solidFill>
                <a:latin typeface="Inter Bold"/>
              </a:rPr>
              <a:t>Location-Based AR Example: Directional Guidance</a:t>
            </a: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7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868106" y="612289"/>
            <a:ext cx="18131170" cy="1236131"/>
          </a:xfrm>
          <a:prstGeom prst="rect">
            <a:avLst/>
          </a:prstGeom>
        </p:spPr>
        <p:txBody>
          <a:bodyPr anchor="t" rtlCol="false" tIns="0" lIns="0" bIns="0" rIns="0">
            <a:spAutoFit/>
          </a:bodyPr>
          <a:lstStyle/>
          <a:p>
            <a:pPr>
              <a:lnSpc>
                <a:spcPts val="10091"/>
              </a:lnSpc>
              <a:spcBef>
                <a:spcPct val="0"/>
              </a:spcBef>
            </a:pPr>
            <a:r>
              <a:rPr lang="en-US" sz="7208">
                <a:solidFill>
                  <a:srgbClr val="F3BE66"/>
                </a:solidFill>
                <a:latin typeface="Inter Bold"/>
              </a:rPr>
              <a:t>AR: object recognition</a:t>
            </a:r>
          </a:p>
        </p:txBody>
      </p:sp>
      <p:sp>
        <p:nvSpPr>
          <p:cNvPr name="TextBox 9" id="9"/>
          <p:cNvSpPr txBox="true"/>
          <p:nvPr/>
        </p:nvSpPr>
        <p:spPr>
          <a:xfrm rot="0">
            <a:off x="720914" y="2738302"/>
            <a:ext cx="16846172" cy="5554012"/>
          </a:xfrm>
          <a:prstGeom prst="rect">
            <a:avLst/>
          </a:prstGeom>
        </p:spPr>
        <p:txBody>
          <a:bodyPr anchor="t" rtlCol="false" tIns="0" lIns="0" bIns="0" rIns="0">
            <a:spAutoFit/>
          </a:bodyPr>
          <a:lstStyle/>
          <a:p>
            <a:pPr algn="just">
              <a:lnSpc>
                <a:spcPts val="6248"/>
              </a:lnSpc>
            </a:pPr>
            <a:r>
              <a:rPr lang="en-US" sz="4463">
                <a:solidFill>
                  <a:srgbClr val="FFFFFF"/>
                </a:solidFill>
                <a:latin typeface="Poppins"/>
              </a:rPr>
              <a:t>AR object recognition refers to the technology that enables augmented reality systems to identify and track real-world objects in order to overlay virtual content onto them. It involves using computer vision algorithms and machine learning techniques to recognize and understand objects based on their visual characteristics.</a:t>
            </a:r>
          </a:p>
          <a:p>
            <a:pPr algn="just">
              <a:lnSpc>
                <a:spcPts val="6248"/>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7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1745416" y="2142424"/>
            <a:ext cx="14797169" cy="6757374"/>
          </a:xfrm>
          <a:custGeom>
            <a:avLst/>
            <a:gdLst/>
            <a:ahLst/>
            <a:cxnLst/>
            <a:rect r="r" b="b" t="t" l="l"/>
            <a:pathLst>
              <a:path h="6757374" w="14797169">
                <a:moveTo>
                  <a:pt x="0" y="0"/>
                </a:moveTo>
                <a:lnTo>
                  <a:pt x="14797168" y="0"/>
                </a:lnTo>
                <a:lnTo>
                  <a:pt x="14797168" y="6757374"/>
                </a:lnTo>
                <a:lnTo>
                  <a:pt x="0" y="6757374"/>
                </a:lnTo>
                <a:lnTo>
                  <a:pt x="0" y="0"/>
                </a:lnTo>
                <a:close/>
              </a:path>
            </a:pathLst>
          </a:custGeom>
          <a:blipFill>
            <a:blip r:embed="rId9"/>
            <a:stretch>
              <a:fillRect l="0" t="0" r="0" b="0"/>
            </a:stretch>
          </a:blipFill>
        </p:spPr>
      </p:sp>
      <p:sp>
        <p:nvSpPr>
          <p:cNvPr name="TextBox 9" id="9"/>
          <p:cNvSpPr txBox="true"/>
          <p:nvPr/>
        </p:nvSpPr>
        <p:spPr>
          <a:xfrm rot="0">
            <a:off x="1868106" y="612289"/>
            <a:ext cx="18131170" cy="1236131"/>
          </a:xfrm>
          <a:prstGeom prst="rect">
            <a:avLst/>
          </a:prstGeom>
        </p:spPr>
        <p:txBody>
          <a:bodyPr anchor="t" rtlCol="false" tIns="0" lIns="0" bIns="0" rIns="0">
            <a:spAutoFit/>
          </a:bodyPr>
          <a:lstStyle/>
          <a:p>
            <a:pPr>
              <a:lnSpc>
                <a:spcPts val="10091"/>
              </a:lnSpc>
              <a:spcBef>
                <a:spcPct val="0"/>
              </a:spcBef>
            </a:pPr>
            <a:r>
              <a:rPr lang="en-US" sz="7208">
                <a:solidFill>
                  <a:srgbClr val="F3BE66"/>
                </a:solidFill>
                <a:latin typeface="Inter Bold"/>
              </a:rPr>
              <a:t>AR: object recognition</a:t>
            </a: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7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838714"/>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884053" y="3256123"/>
            <a:ext cx="2519894" cy="792621"/>
          </a:xfrm>
          <a:custGeom>
            <a:avLst/>
            <a:gdLst/>
            <a:ahLst/>
            <a:cxnLst/>
            <a:rect r="r" b="b" t="t" l="l"/>
            <a:pathLst>
              <a:path h="792621" w="2519894">
                <a:moveTo>
                  <a:pt x="0" y="0"/>
                </a:moveTo>
                <a:lnTo>
                  <a:pt x="2519894" y="0"/>
                </a:lnTo>
                <a:lnTo>
                  <a:pt x="2519894" y="792621"/>
                </a:lnTo>
                <a:lnTo>
                  <a:pt x="0" y="79262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3632898" y="4254317"/>
            <a:ext cx="11589765" cy="3506589"/>
          </a:xfrm>
          <a:prstGeom prst="rect">
            <a:avLst/>
          </a:prstGeom>
        </p:spPr>
        <p:txBody>
          <a:bodyPr anchor="t" rtlCol="false" tIns="0" lIns="0" bIns="0" rIns="0">
            <a:spAutoFit/>
          </a:bodyPr>
          <a:lstStyle/>
          <a:p>
            <a:pPr algn="ctr">
              <a:lnSpc>
                <a:spcPts val="14098"/>
              </a:lnSpc>
              <a:spcBef>
                <a:spcPct val="0"/>
              </a:spcBef>
            </a:pPr>
            <a:r>
              <a:rPr lang="en-US" sz="10070">
                <a:solidFill>
                  <a:srgbClr val="FFFFFF"/>
                </a:solidFill>
                <a:latin typeface="Inter Bold"/>
              </a:rPr>
              <a:t>A.R. IN VARIOUS INDUSTRIES</a:t>
            </a:r>
          </a:p>
        </p:txBody>
      </p:sp>
    </p:spTree>
  </p:cSld>
  <p:clrMapOvr>
    <a:masterClrMapping/>
  </p:clrMapOvr>
</p:sld>
</file>

<file path=ppt/slides/slide7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2258306" y="237723"/>
            <a:ext cx="15239859" cy="1553799"/>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A.R. in Various Industries</a:t>
            </a:r>
          </a:p>
        </p:txBody>
      </p:sp>
      <p:sp>
        <p:nvSpPr>
          <p:cNvPr name="TextBox 9" id="9"/>
          <p:cNvSpPr txBox="true"/>
          <p:nvPr/>
        </p:nvSpPr>
        <p:spPr>
          <a:xfrm rot="0">
            <a:off x="720914" y="2883868"/>
            <a:ext cx="16846172" cy="4763437"/>
          </a:xfrm>
          <a:prstGeom prst="rect">
            <a:avLst/>
          </a:prstGeom>
        </p:spPr>
        <p:txBody>
          <a:bodyPr anchor="t" rtlCol="false" tIns="0" lIns="0" bIns="0" rIns="0">
            <a:spAutoFit/>
          </a:bodyPr>
          <a:lstStyle/>
          <a:p>
            <a:pPr algn="just">
              <a:lnSpc>
                <a:spcPts val="6248"/>
              </a:lnSpc>
            </a:pPr>
            <a:r>
              <a:rPr lang="en-US" sz="4463">
                <a:solidFill>
                  <a:srgbClr val="FFFFFF"/>
                </a:solidFill>
                <a:latin typeface="Poppins"/>
              </a:rPr>
              <a:t>Industrial Augmented Reality (AR) is a technology that complements existing manufacturing processes and enables companies to improve efficiency and increase quality. AR enables companies to cut costs, reduce time to market, and build safer products.</a:t>
            </a:r>
          </a:p>
          <a:p>
            <a:pPr algn="just">
              <a:lnSpc>
                <a:spcPts val="6248"/>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7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2258306" y="237723"/>
            <a:ext cx="15239859" cy="1553799"/>
          </a:xfrm>
          <a:prstGeom prst="rect">
            <a:avLst/>
          </a:prstGeom>
        </p:spPr>
        <p:txBody>
          <a:bodyPr anchor="t" rtlCol="false" tIns="0" lIns="0" bIns="0" rIns="0">
            <a:spAutoFit/>
          </a:bodyPr>
          <a:lstStyle/>
          <a:p>
            <a:pPr>
              <a:lnSpc>
                <a:spcPts val="12611"/>
              </a:lnSpc>
              <a:spcBef>
                <a:spcPct val="0"/>
              </a:spcBef>
            </a:pPr>
            <a:r>
              <a:rPr lang="en-US" sz="9008">
                <a:solidFill>
                  <a:srgbClr val="F3BE66"/>
                </a:solidFill>
                <a:latin typeface="Inter Bold"/>
              </a:rPr>
              <a:t>A.R. in Various Industries</a:t>
            </a:r>
          </a:p>
        </p:txBody>
      </p:sp>
      <p:sp>
        <p:nvSpPr>
          <p:cNvPr name="TextBox 9" id="9"/>
          <p:cNvSpPr txBox="true"/>
          <p:nvPr/>
        </p:nvSpPr>
        <p:spPr>
          <a:xfrm rot="0">
            <a:off x="720914" y="2370080"/>
            <a:ext cx="16846172" cy="6344587"/>
          </a:xfrm>
          <a:prstGeom prst="rect">
            <a:avLst/>
          </a:prstGeom>
        </p:spPr>
        <p:txBody>
          <a:bodyPr anchor="t" rtlCol="false" tIns="0" lIns="0" bIns="0" rIns="0">
            <a:spAutoFit/>
          </a:bodyPr>
          <a:lstStyle/>
          <a:p>
            <a:pPr algn="just">
              <a:lnSpc>
                <a:spcPts val="6248"/>
              </a:lnSpc>
            </a:pPr>
            <a:r>
              <a:rPr lang="en-US" sz="4463">
                <a:solidFill>
                  <a:srgbClr val="FFFFFF"/>
                </a:solidFill>
                <a:latin typeface="Poppins"/>
              </a:rPr>
              <a:t>Five benefits of augmented reality in manufacturing</a:t>
            </a:r>
          </a:p>
          <a:p>
            <a:pPr algn="just">
              <a:lnSpc>
                <a:spcPts val="6248"/>
              </a:lnSpc>
            </a:pPr>
          </a:p>
          <a:p>
            <a:pPr algn="just">
              <a:lnSpc>
                <a:spcPts val="6248"/>
              </a:lnSpc>
            </a:pPr>
            <a:r>
              <a:rPr lang="en-US" sz="4463">
                <a:solidFill>
                  <a:srgbClr val="FFFFFF"/>
                </a:solidFill>
                <a:latin typeface="Poppins"/>
              </a:rPr>
              <a:t>-Improving the quality of production processes. </a:t>
            </a:r>
          </a:p>
          <a:p>
            <a:pPr algn="just">
              <a:lnSpc>
                <a:spcPts val="6248"/>
              </a:lnSpc>
            </a:pPr>
            <a:r>
              <a:rPr lang="en-US" sz="4463">
                <a:solidFill>
                  <a:srgbClr val="FFFFFF"/>
                </a:solidFill>
                <a:latin typeface="Poppins"/>
              </a:rPr>
              <a:t>-Reducing production and service costs in the field.</a:t>
            </a:r>
          </a:p>
          <a:p>
            <a:pPr algn="just">
              <a:lnSpc>
                <a:spcPts val="6248"/>
              </a:lnSpc>
            </a:pPr>
            <a:r>
              <a:rPr lang="en-US" sz="4463">
                <a:solidFill>
                  <a:srgbClr val="FFFFFF"/>
                </a:solidFill>
                <a:latin typeface="Poppins"/>
              </a:rPr>
              <a:t>-Refining training and skills sharing.</a:t>
            </a:r>
          </a:p>
          <a:p>
            <a:pPr algn="just">
              <a:lnSpc>
                <a:spcPts val="6248"/>
              </a:lnSpc>
            </a:pPr>
            <a:r>
              <a:rPr lang="en-US" sz="4463">
                <a:solidFill>
                  <a:srgbClr val="FFFFFF"/>
                </a:solidFill>
                <a:latin typeface="Poppins"/>
              </a:rPr>
              <a:t>-Improve industrial safety standards.</a:t>
            </a:r>
          </a:p>
          <a:p>
            <a:pPr algn="just">
              <a:lnSpc>
                <a:spcPts val="6248"/>
              </a:lnSpc>
            </a:pPr>
            <a:r>
              <a:rPr lang="en-US" sz="4463">
                <a:solidFill>
                  <a:srgbClr val="FFFFFF"/>
                </a:solidFill>
                <a:latin typeface="Poppins"/>
              </a:rPr>
              <a:t>-Optimising the product assembly process.</a:t>
            </a:r>
          </a:p>
          <a:p>
            <a:pPr algn="just">
              <a:lnSpc>
                <a:spcPts val="6248"/>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7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grpSp>
        <p:nvGrpSpPr>
          <p:cNvPr name="Group 3" id="3"/>
          <p:cNvGrpSpPr/>
          <p:nvPr/>
        </p:nvGrpSpPr>
        <p:grpSpPr>
          <a:xfrm rot="0">
            <a:off x="413128" y="418698"/>
            <a:ext cx="17461745" cy="9449604"/>
            <a:chOff x="0" y="0"/>
            <a:chExt cx="5906812" cy="3196533"/>
          </a:xfrm>
        </p:grpSpPr>
        <p:sp>
          <p:nvSpPr>
            <p:cNvPr name="Freeform 4" id="4"/>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5" id="5"/>
          <p:cNvSpPr/>
          <p:nvPr/>
        </p:nvSpPr>
        <p:spPr>
          <a:xfrm flipH="false" flipV="false" rot="0">
            <a:off x="2058405" y="-1838714"/>
            <a:ext cx="14171191" cy="14171191"/>
          </a:xfrm>
          <a:custGeom>
            <a:avLst/>
            <a:gdLst/>
            <a:ahLst/>
            <a:cxnLst/>
            <a:rect r="r" b="b" t="t" l="l"/>
            <a:pathLst>
              <a:path h="14171191" w="14171191">
                <a:moveTo>
                  <a:pt x="0" y="0"/>
                </a:moveTo>
                <a:lnTo>
                  <a:pt x="14171190" y="0"/>
                </a:lnTo>
                <a:lnTo>
                  <a:pt x="14171190" y="14171191"/>
                </a:lnTo>
                <a:lnTo>
                  <a:pt x="0" y="141711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229595"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29595"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028700" y="1028700"/>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8228595"/>
            <a:ext cx="1029705" cy="1029705"/>
          </a:xfrm>
          <a:custGeom>
            <a:avLst/>
            <a:gdLst/>
            <a:ahLst/>
            <a:cxnLst/>
            <a:rect r="r" b="b" t="t" l="l"/>
            <a:pathLst>
              <a:path h="1029705" w="1029705">
                <a:moveTo>
                  <a:pt x="0" y="0"/>
                </a:moveTo>
                <a:lnTo>
                  <a:pt x="1029705" y="0"/>
                </a:lnTo>
                <a:lnTo>
                  <a:pt x="1029705" y="1029705"/>
                </a:lnTo>
                <a:lnTo>
                  <a:pt x="0" y="10297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884053" y="1265783"/>
            <a:ext cx="2519894" cy="792621"/>
          </a:xfrm>
          <a:custGeom>
            <a:avLst/>
            <a:gdLst/>
            <a:ahLst/>
            <a:cxnLst/>
            <a:rect r="r" b="b" t="t" l="l"/>
            <a:pathLst>
              <a:path h="792621" w="2519894">
                <a:moveTo>
                  <a:pt x="0" y="0"/>
                </a:moveTo>
                <a:lnTo>
                  <a:pt x="2519894" y="0"/>
                </a:lnTo>
                <a:lnTo>
                  <a:pt x="2519894" y="792622"/>
                </a:lnTo>
                <a:lnTo>
                  <a:pt x="0" y="79262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413128" y="2118499"/>
            <a:ext cx="17461745" cy="7618840"/>
          </a:xfrm>
          <a:prstGeom prst="rect">
            <a:avLst/>
          </a:prstGeom>
        </p:spPr>
        <p:txBody>
          <a:bodyPr anchor="t" rtlCol="false" tIns="0" lIns="0" bIns="0" rIns="0">
            <a:spAutoFit/>
          </a:bodyPr>
          <a:lstStyle/>
          <a:p>
            <a:pPr algn="ctr">
              <a:lnSpc>
                <a:spcPts val="12138"/>
              </a:lnSpc>
            </a:pPr>
            <a:r>
              <a:rPr lang="en-US" sz="8670">
                <a:solidFill>
                  <a:srgbClr val="FFFFFF"/>
                </a:solidFill>
                <a:latin typeface="Inter Bold"/>
              </a:rPr>
              <a:t>12 EXAMPLES </a:t>
            </a:r>
          </a:p>
          <a:p>
            <a:pPr algn="ctr">
              <a:lnSpc>
                <a:spcPts val="12138"/>
              </a:lnSpc>
            </a:pPr>
            <a:r>
              <a:rPr lang="en-US" sz="8670">
                <a:solidFill>
                  <a:srgbClr val="FFFFFF"/>
                </a:solidFill>
                <a:latin typeface="Inter Bold"/>
              </a:rPr>
              <a:t>OF AUGMENTED </a:t>
            </a:r>
          </a:p>
          <a:p>
            <a:pPr algn="ctr">
              <a:lnSpc>
                <a:spcPts val="12138"/>
              </a:lnSpc>
            </a:pPr>
            <a:r>
              <a:rPr lang="en-US" sz="8670">
                <a:solidFill>
                  <a:srgbClr val="FFFFFF"/>
                </a:solidFill>
                <a:latin typeface="Inter Bold"/>
              </a:rPr>
              <a:t>REALITY IN </a:t>
            </a:r>
          </a:p>
          <a:p>
            <a:pPr algn="ctr">
              <a:lnSpc>
                <a:spcPts val="12138"/>
              </a:lnSpc>
            </a:pPr>
            <a:r>
              <a:rPr lang="en-US" sz="8670">
                <a:solidFill>
                  <a:srgbClr val="FFFFFF"/>
                </a:solidFill>
                <a:latin typeface="Inter Bold"/>
              </a:rPr>
              <a:t>DIFFERENT </a:t>
            </a:r>
          </a:p>
          <a:p>
            <a:pPr algn="ctr">
              <a:lnSpc>
                <a:spcPts val="12138"/>
              </a:lnSpc>
              <a:spcBef>
                <a:spcPct val="0"/>
              </a:spcBef>
            </a:pPr>
            <a:r>
              <a:rPr lang="en-US" sz="8670">
                <a:solidFill>
                  <a:srgbClr val="FFFFFF"/>
                </a:solidFill>
                <a:latin typeface="Inter Bold"/>
              </a:rPr>
              <a:t>INDUSTRIES</a:t>
            </a:r>
          </a:p>
        </p:txBody>
      </p:sp>
    </p:spTree>
  </p:cSld>
  <p:clrMapOvr>
    <a:masterClrMapping/>
  </p:clrMapOvr>
</p:sld>
</file>

<file path=ppt/slides/slide7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574884" y="739664"/>
            <a:ext cx="17834806" cy="2888706"/>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 1. Manufacturing</a:t>
            </a:r>
          </a:p>
          <a:p>
            <a:pPr algn="just">
              <a:lnSpc>
                <a:spcPts val="5980"/>
              </a:lnSpc>
            </a:pPr>
          </a:p>
          <a:p>
            <a:pPr>
              <a:lnSpc>
                <a:spcPts val="11579"/>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720914" y="1570688"/>
            <a:ext cx="16846172" cy="8716312"/>
          </a:xfrm>
          <a:prstGeom prst="rect">
            <a:avLst/>
          </a:prstGeom>
        </p:spPr>
        <p:txBody>
          <a:bodyPr anchor="t" rtlCol="false" tIns="0" lIns="0" bIns="0" rIns="0">
            <a:spAutoFit/>
          </a:bodyPr>
          <a:lstStyle/>
          <a:p>
            <a:pPr algn="just">
              <a:lnSpc>
                <a:spcPts val="6248"/>
              </a:lnSpc>
            </a:pPr>
            <a:r>
              <a:rPr lang="en-US" sz="4463">
                <a:solidFill>
                  <a:srgbClr val="FFFFFF"/>
                </a:solidFill>
                <a:latin typeface="Poppins"/>
              </a:rPr>
              <a:t>Augmented Reality manufacturing is an advanced form of automation that incorporates digital technology into the production line. It combines the physical world with computer-generated graphics, data, and interactive elements to create an enhanced reality.</a:t>
            </a:r>
          </a:p>
          <a:p>
            <a:pPr algn="just">
              <a:lnSpc>
                <a:spcPts val="6248"/>
              </a:lnSpc>
            </a:pPr>
          </a:p>
          <a:p>
            <a:pPr algn="just">
              <a:lnSpc>
                <a:spcPts val="6248"/>
              </a:lnSpc>
            </a:pPr>
            <a:r>
              <a:rPr lang="en-US" sz="4463">
                <a:solidFill>
                  <a:srgbClr val="FFFFFF"/>
                </a:solidFill>
                <a:latin typeface="Poppins"/>
              </a:rPr>
              <a:t>It also promotes virtues like</a:t>
            </a:r>
          </a:p>
          <a:p>
            <a:pPr algn="just">
              <a:lnSpc>
                <a:spcPts val="6248"/>
              </a:lnSpc>
            </a:pPr>
            <a:r>
              <a:rPr lang="en-US" sz="4463">
                <a:solidFill>
                  <a:srgbClr val="FFFFFF"/>
                </a:solidFill>
                <a:latin typeface="Poppins"/>
              </a:rPr>
              <a:t>-Cross-team collaboration</a:t>
            </a:r>
          </a:p>
          <a:p>
            <a:pPr algn="just">
              <a:lnSpc>
                <a:spcPts val="6248"/>
              </a:lnSpc>
            </a:pPr>
            <a:r>
              <a:rPr lang="en-US" sz="4463">
                <a:solidFill>
                  <a:srgbClr val="FFFFFF"/>
                </a:solidFill>
                <a:latin typeface="Poppins"/>
              </a:rPr>
              <a:t>-Paperless workforce</a:t>
            </a:r>
          </a:p>
          <a:p>
            <a:pPr algn="just">
              <a:lnSpc>
                <a:spcPts val="6248"/>
              </a:lnSpc>
            </a:pPr>
            <a:r>
              <a:rPr lang="en-US" sz="4463">
                <a:solidFill>
                  <a:srgbClr val="FFFFFF"/>
                </a:solidFill>
                <a:latin typeface="Poppins"/>
              </a:rPr>
              <a:t>-Simplified manufacturing workflows</a:t>
            </a:r>
          </a:p>
          <a:p>
            <a:pPr algn="just">
              <a:lnSpc>
                <a:spcPts val="6248"/>
              </a:lnSpc>
              <a:spcBef>
                <a:spcPct val="0"/>
              </a:spcBef>
            </a:pPr>
          </a:p>
        </p:txBody>
      </p:sp>
    </p:spTree>
  </p:cSld>
  <p:clrMapOvr>
    <a:masterClrMapping/>
  </p:clrMapOvr>
</p:sld>
</file>

<file path=ppt/slides/slide7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811073" y="2089536"/>
            <a:ext cx="12434868" cy="6993354"/>
          </a:xfrm>
          <a:custGeom>
            <a:avLst/>
            <a:gdLst/>
            <a:ahLst/>
            <a:cxnLst/>
            <a:rect r="r" b="b" t="t" l="l"/>
            <a:pathLst>
              <a:path h="6993354" w="12434868">
                <a:moveTo>
                  <a:pt x="0" y="0"/>
                </a:moveTo>
                <a:lnTo>
                  <a:pt x="12434868" y="0"/>
                </a:lnTo>
                <a:lnTo>
                  <a:pt x="12434868" y="6993353"/>
                </a:lnTo>
                <a:lnTo>
                  <a:pt x="0" y="6993353"/>
                </a:lnTo>
                <a:lnTo>
                  <a:pt x="0" y="0"/>
                </a:lnTo>
                <a:close/>
              </a:path>
            </a:pathLst>
          </a:custGeom>
          <a:blipFill>
            <a:blip r:embed="rId9"/>
            <a:stretch>
              <a:fillRect l="0" t="0" r="0" b="0"/>
            </a:stretch>
          </a:blipFill>
        </p:spPr>
      </p:sp>
      <p:sp>
        <p:nvSpPr>
          <p:cNvPr name="TextBox 9" id="9"/>
          <p:cNvSpPr txBox="true"/>
          <p:nvPr/>
        </p:nvSpPr>
        <p:spPr>
          <a:xfrm rot="0">
            <a:off x="1574884" y="739664"/>
            <a:ext cx="17834806" cy="2888706"/>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 1. Manufacturing</a:t>
            </a:r>
          </a:p>
          <a:p>
            <a:pPr algn="just">
              <a:lnSpc>
                <a:spcPts val="5980"/>
              </a:lnSpc>
            </a:pPr>
          </a:p>
          <a:p>
            <a:pPr>
              <a:lnSpc>
                <a:spcPts val="11579"/>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32895" y="1691897"/>
            <a:ext cx="6900429" cy="6117531"/>
          </a:xfrm>
          <a:custGeom>
            <a:avLst/>
            <a:gdLst/>
            <a:ahLst/>
            <a:cxnLst/>
            <a:rect r="r" b="b" t="t" l="l"/>
            <a:pathLst>
              <a:path h="6117531" w="6900429">
                <a:moveTo>
                  <a:pt x="0" y="0"/>
                </a:moveTo>
                <a:lnTo>
                  <a:pt x="6900429" y="0"/>
                </a:lnTo>
                <a:lnTo>
                  <a:pt x="6900429" y="6117531"/>
                </a:lnTo>
                <a:lnTo>
                  <a:pt x="0" y="6117531"/>
                </a:lnTo>
                <a:lnTo>
                  <a:pt x="0" y="0"/>
                </a:lnTo>
                <a:close/>
              </a:path>
            </a:pathLst>
          </a:custGeom>
          <a:blipFill>
            <a:blip r:embed="rId4"/>
            <a:stretch>
              <a:fillRect l="0" t="0" r="0" b="0"/>
            </a:stretch>
          </a:blipFill>
        </p:spPr>
      </p:sp>
      <p:sp>
        <p:nvSpPr>
          <p:cNvPr name="Freeform 6" id="6"/>
          <p:cNvSpPr/>
          <p:nvPr/>
        </p:nvSpPr>
        <p:spPr>
          <a:xfrm flipH="false" flipV="false" rot="0">
            <a:off x="8452115" y="2100512"/>
            <a:ext cx="9422758" cy="5300301"/>
          </a:xfrm>
          <a:custGeom>
            <a:avLst/>
            <a:gdLst/>
            <a:ahLst/>
            <a:cxnLst/>
            <a:rect r="r" b="b" t="t" l="l"/>
            <a:pathLst>
              <a:path h="5300301" w="9422758">
                <a:moveTo>
                  <a:pt x="0" y="0"/>
                </a:moveTo>
                <a:lnTo>
                  <a:pt x="9422757" y="0"/>
                </a:lnTo>
                <a:lnTo>
                  <a:pt x="9422757" y="5300302"/>
                </a:lnTo>
                <a:lnTo>
                  <a:pt x="0" y="5300302"/>
                </a:lnTo>
                <a:lnTo>
                  <a:pt x="0" y="0"/>
                </a:lnTo>
                <a:close/>
              </a:path>
            </a:pathLst>
          </a:custGeom>
          <a:blipFill>
            <a:blip r:embed="rId5"/>
            <a:stretch>
              <a:fillRect l="0" t="0" r="0" b="0"/>
            </a:stretch>
          </a:blipFill>
        </p:spPr>
      </p:sp>
      <p:sp>
        <p:nvSpPr>
          <p:cNvPr name="TextBox 7" id="7"/>
          <p:cNvSpPr txBox="true"/>
          <p:nvPr/>
        </p:nvSpPr>
        <p:spPr>
          <a:xfrm rot="0">
            <a:off x="4783109" y="6867525"/>
            <a:ext cx="8721782" cy="2893107"/>
          </a:xfrm>
          <a:prstGeom prst="rect">
            <a:avLst/>
          </a:prstGeom>
        </p:spPr>
        <p:txBody>
          <a:bodyPr anchor="t" rtlCol="false" tIns="0" lIns="0" bIns="0" rIns="0">
            <a:spAutoFit/>
          </a:bodyPr>
          <a:lstStyle/>
          <a:p>
            <a:pPr>
              <a:lnSpc>
                <a:spcPts val="23514"/>
              </a:lnSpc>
              <a:spcBef>
                <a:spcPct val="0"/>
              </a:spcBef>
            </a:pPr>
            <a:r>
              <a:rPr lang="en-US" sz="16796">
                <a:solidFill>
                  <a:srgbClr val="F3BE66"/>
                </a:solidFill>
                <a:latin typeface="Inter Bold"/>
              </a:rPr>
              <a:t>_ _ _ _ _ _ </a:t>
            </a:r>
          </a:p>
        </p:txBody>
      </p:sp>
    </p:spTree>
  </p:cSld>
  <p:clrMapOvr>
    <a:masterClrMapping/>
  </p:clrMapOvr>
</p:sld>
</file>

<file path=ppt/slides/slide8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364118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2. Healthcare</a:t>
            </a:r>
          </a:p>
          <a:p>
            <a:pPr algn="just">
              <a:lnSpc>
                <a:spcPts val="5980"/>
              </a:lnSpc>
            </a:pPr>
          </a:p>
          <a:p>
            <a:pPr algn="just">
              <a:lnSpc>
                <a:spcPts val="5980"/>
              </a:lnSpc>
            </a:pPr>
          </a:p>
          <a:p>
            <a:pPr>
              <a:lnSpc>
                <a:spcPts val="11579"/>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028700" y="2334786"/>
            <a:ext cx="16846172" cy="3972862"/>
          </a:xfrm>
          <a:prstGeom prst="rect">
            <a:avLst/>
          </a:prstGeom>
        </p:spPr>
        <p:txBody>
          <a:bodyPr anchor="t" rtlCol="false" tIns="0" lIns="0" bIns="0" rIns="0">
            <a:spAutoFit/>
          </a:bodyPr>
          <a:lstStyle/>
          <a:p>
            <a:pPr algn="just">
              <a:lnSpc>
                <a:spcPts val="6248"/>
              </a:lnSpc>
            </a:pPr>
            <a:r>
              <a:rPr lang="en-US" sz="4463">
                <a:solidFill>
                  <a:srgbClr val="FFFFFF"/>
                </a:solidFill>
                <a:latin typeface="Poppins"/>
              </a:rPr>
              <a:t>Augmented Reality (AR) technology has the potential to transform various aspects of healthcare, ranging from medical training and education to patient care and surgical procedures.</a:t>
            </a:r>
          </a:p>
          <a:p>
            <a:pPr algn="just">
              <a:lnSpc>
                <a:spcPts val="6248"/>
              </a:lnSpc>
              <a:spcBef>
                <a:spcPct val="0"/>
              </a:spcBef>
            </a:pPr>
          </a:p>
        </p:txBody>
      </p:sp>
    </p:spTree>
  </p:cSld>
  <p:clrMapOvr>
    <a:masterClrMapping/>
  </p:clrMapOvr>
</p:sld>
</file>

<file path=ppt/slides/slide8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9" id="9"/>
          <p:cNvSpPr txBox="true"/>
          <p:nvPr/>
        </p:nvSpPr>
        <p:spPr>
          <a:xfrm rot="0">
            <a:off x="2106371" y="629455"/>
            <a:ext cx="15391794" cy="8010192"/>
          </a:xfrm>
          <a:prstGeom prst="rect">
            <a:avLst/>
          </a:prstGeom>
        </p:spPr>
        <p:txBody>
          <a:bodyPr anchor="t" rtlCol="false" tIns="0" lIns="0" bIns="0" rIns="0">
            <a:spAutoFit/>
          </a:bodyPr>
          <a:lstStyle/>
          <a:p>
            <a:pPr algn="just">
              <a:lnSpc>
                <a:spcPts val="5268"/>
              </a:lnSpc>
            </a:pPr>
            <a:r>
              <a:rPr lang="en-US" sz="3763">
                <a:solidFill>
                  <a:srgbClr val="FFFFFF"/>
                </a:solidFill>
                <a:latin typeface="Poppins"/>
              </a:rPr>
              <a:t>It helps improve healthcare-delivery accuracy and supports safer healthcare services by allowing health professionals to:</a:t>
            </a:r>
          </a:p>
          <a:p>
            <a:pPr algn="just">
              <a:lnSpc>
                <a:spcPts val="5268"/>
              </a:lnSpc>
            </a:pPr>
            <a:r>
              <a:rPr lang="en-US" sz="3763">
                <a:solidFill>
                  <a:srgbClr val="FFFFFF"/>
                </a:solidFill>
                <a:latin typeface="Poppins"/>
              </a:rPr>
              <a:t>-Work hands-free</a:t>
            </a:r>
          </a:p>
          <a:p>
            <a:pPr algn="just">
              <a:lnSpc>
                <a:spcPts val="5268"/>
              </a:lnSpc>
            </a:pPr>
            <a:r>
              <a:rPr lang="en-US" sz="3763">
                <a:solidFill>
                  <a:srgbClr val="FFFFFF"/>
                </a:solidFill>
                <a:latin typeface="Poppins"/>
              </a:rPr>
              <a:t>-Access training videos</a:t>
            </a:r>
          </a:p>
          <a:p>
            <a:pPr algn="just">
              <a:lnSpc>
                <a:spcPts val="5268"/>
              </a:lnSpc>
            </a:pPr>
            <a:r>
              <a:rPr lang="en-US" sz="3763">
                <a:solidFill>
                  <a:srgbClr val="FFFFFF"/>
                </a:solidFill>
                <a:latin typeface="Poppins"/>
              </a:rPr>
              <a:t>-Use images or annotated instructions</a:t>
            </a:r>
          </a:p>
          <a:p>
            <a:pPr algn="just">
              <a:lnSpc>
                <a:spcPts val="5268"/>
              </a:lnSpc>
            </a:pPr>
            <a:r>
              <a:rPr lang="en-US" sz="3763">
                <a:solidFill>
                  <a:srgbClr val="FFFFFF"/>
                </a:solidFill>
                <a:latin typeface="Poppins"/>
              </a:rPr>
              <a:t>-Run quality assurance checklists</a:t>
            </a:r>
          </a:p>
          <a:p>
            <a:pPr algn="just">
              <a:lnSpc>
                <a:spcPts val="5268"/>
              </a:lnSpc>
            </a:pPr>
          </a:p>
          <a:p>
            <a:pPr algn="just">
              <a:lnSpc>
                <a:spcPts val="5268"/>
              </a:lnSpc>
            </a:pPr>
            <a:r>
              <a:rPr lang="en-US" sz="3763">
                <a:solidFill>
                  <a:srgbClr val="FFFFFF"/>
                </a:solidFill>
                <a:latin typeface="Poppins"/>
              </a:rPr>
              <a:t>These healthcare professionals can also:</a:t>
            </a:r>
          </a:p>
          <a:p>
            <a:pPr algn="just">
              <a:lnSpc>
                <a:spcPts val="5268"/>
              </a:lnSpc>
            </a:pPr>
            <a:r>
              <a:rPr lang="en-US" sz="3763">
                <a:solidFill>
                  <a:srgbClr val="FFFFFF"/>
                </a:solidFill>
                <a:latin typeface="Poppins"/>
              </a:rPr>
              <a:t>-Record and share voice communications</a:t>
            </a:r>
          </a:p>
          <a:p>
            <a:pPr algn="just">
              <a:lnSpc>
                <a:spcPts val="5268"/>
              </a:lnSpc>
            </a:pPr>
            <a:r>
              <a:rPr lang="en-US" sz="3763">
                <a:solidFill>
                  <a:srgbClr val="FFFFFF"/>
                </a:solidFill>
                <a:latin typeface="Poppins"/>
              </a:rPr>
              <a:t>-Connect with coworkers through live video streams</a:t>
            </a:r>
          </a:p>
          <a:p>
            <a:pPr algn="just">
              <a:lnSpc>
                <a:spcPts val="5268"/>
              </a:lnSpc>
            </a:pPr>
            <a:r>
              <a:rPr lang="en-US" sz="3763">
                <a:solidFill>
                  <a:srgbClr val="FFFFFF"/>
                </a:solidFill>
                <a:latin typeface="Poppins"/>
              </a:rPr>
              <a:t>-Collaborate and troubleshoot issues in real-time</a:t>
            </a:r>
          </a:p>
          <a:p>
            <a:pPr algn="just">
              <a:lnSpc>
                <a:spcPts val="5268"/>
              </a:lnSpc>
              <a:spcBef>
                <a:spcPct val="0"/>
              </a:spcBef>
            </a:pPr>
          </a:p>
        </p:txBody>
      </p:sp>
    </p:spTree>
  </p:cSld>
  <p:clrMapOvr>
    <a:masterClrMapping/>
  </p:clrMapOvr>
</p:sld>
</file>

<file path=ppt/slides/slide8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410109" y="1807659"/>
            <a:ext cx="13467782" cy="7618917"/>
          </a:xfrm>
          <a:custGeom>
            <a:avLst/>
            <a:gdLst/>
            <a:ahLst/>
            <a:cxnLst/>
            <a:rect r="r" b="b" t="t" l="l"/>
            <a:pathLst>
              <a:path h="7618917" w="13467782">
                <a:moveTo>
                  <a:pt x="0" y="0"/>
                </a:moveTo>
                <a:lnTo>
                  <a:pt x="13467782" y="0"/>
                </a:lnTo>
                <a:lnTo>
                  <a:pt x="13467782" y="7618917"/>
                </a:lnTo>
                <a:lnTo>
                  <a:pt x="0" y="7618917"/>
                </a:lnTo>
                <a:lnTo>
                  <a:pt x="0" y="0"/>
                </a:lnTo>
                <a:close/>
              </a:path>
            </a:pathLst>
          </a:custGeom>
          <a:blipFill>
            <a:blip r:embed="rId9"/>
            <a:stretch>
              <a:fillRect l="0" t="0" r="0" b="0"/>
            </a:stretch>
          </a:blipFill>
        </p:spPr>
      </p:sp>
      <p:sp>
        <p:nvSpPr>
          <p:cNvPr name="TextBox 9" id="9"/>
          <p:cNvSpPr txBox="true"/>
          <p:nvPr/>
        </p:nvSpPr>
        <p:spPr>
          <a:xfrm rot="0">
            <a:off x="1823193" y="668719"/>
            <a:ext cx="17834806" cy="2888706"/>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2. Healthcare</a:t>
            </a:r>
          </a:p>
          <a:p>
            <a:pPr algn="just">
              <a:lnSpc>
                <a:spcPts val="5980"/>
              </a:lnSpc>
            </a:pPr>
          </a:p>
          <a:p>
            <a:pPr>
              <a:lnSpc>
                <a:spcPts val="11579"/>
              </a:lnSpc>
              <a:spcBef>
                <a:spcPct val="0"/>
              </a:spcBef>
            </a:pPr>
          </a:p>
        </p:txBody>
      </p:sp>
      <p:sp>
        <p:nvSpPr>
          <p:cNvPr name="TextBox 10" id="10"/>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Tree>
  </p:cSld>
  <p:clrMapOvr>
    <a:masterClrMapping/>
  </p:clrMapOvr>
</p:sld>
</file>

<file path=ppt/slides/slide8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364118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3. In-Store Shopping Experience</a:t>
            </a:r>
          </a:p>
          <a:p>
            <a:pPr algn="just">
              <a:lnSpc>
                <a:spcPts val="5980"/>
              </a:lnSpc>
            </a:pPr>
          </a:p>
          <a:p>
            <a:pPr algn="just">
              <a:lnSpc>
                <a:spcPts val="5980"/>
              </a:lnSpc>
            </a:pPr>
          </a:p>
          <a:p>
            <a:pPr>
              <a:lnSpc>
                <a:spcPts val="11579"/>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6344587"/>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AR in-store shopping experiences enhance customer engagement, interactivity, and personalization. By leveraging virtual try-on, product visualization, interactive information, navigation assistance, and gamification, retailers can create unique and memorable shopping experiences that bridge the gap between the physical and digital realms, ultimately improving customer satisfaction and driving sales.</a:t>
            </a:r>
          </a:p>
        </p:txBody>
      </p:sp>
    </p:spTree>
  </p:cSld>
  <p:clrMapOvr>
    <a:masterClrMapping/>
  </p:clrMapOvr>
</p:sld>
</file>

<file path=ppt/slides/slide8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415389" y="1856889"/>
            <a:ext cx="13457222" cy="7226001"/>
          </a:xfrm>
          <a:custGeom>
            <a:avLst/>
            <a:gdLst/>
            <a:ahLst/>
            <a:cxnLst/>
            <a:rect r="r" b="b" t="t" l="l"/>
            <a:pathLst>
              <a:path h="7226001" w="13457222">
                <a:moveTo>
                  <a:pt x="0" y="0"/>
                </a:moveTo>
                <a:lnTo>
                  <a:pt x="13457222" y="0"/>
                </a:lnTo>
                <a:lnTo>
                  <a:pt x="13457222" y="7226000"/>
                </a:lnTo>
                <a:lnTo>
                  <a:pt x="0" y="7226000"/>
                </a:lnTo>
                <a:lnTo>
                  <a:pt x="0" y="0"/>
                </a:lnTo>
                <a:close/>
              </a:path>
            </a:pathLst>
          </a:custGeom>
          <a:blipFill>
            <a:blip r:embed="rId9"/>
            <a:stretch>
              <a:fillRect l="0" t="0" r="0" b="-4756"/>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29611" y="952500"/>
            <a:ext cx="17834806" cy="364118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3. In-Store Shopping Experience</a:t>
            </a:r>
          </a:p>
          <a:p>
            <a:pPr algn="just">
              <a:lnSpc>
                <a:spcPts val="5980"/>
              </a:lnSpc>
            </a:pPr>
          </a:p>
          <a:p>
            <a:pPr algn="just">
              <a:lnSpc>
                <a:spcPts val="5980"/>
              </a:lnSpc>
            </a:pPr>
          </a:p>
          <a:p>
            <a:pPr>
              <a:lnSpc>
                <a:spcPts val="11579"/>
              </a:lnSpc>
              <a:spcBef>
                <a:spcPct val="0"/>
              </a:spcBef>
            </a:pPr>
          </a:p>
        </p:txBody>
      </p:sp>
    </p:spTree>
  </p:cSld>
  <p:clrMapOvr>
    <a:masterClrMapping/>
  </p:clrMapOvr>
</p:sld>
</file>

<file path=ppt/slides/slide8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2888706"/>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4. Logistics</a:t>
            </a:r>
          </a:p>
          <a:p>
            <a:pPr algn="just">
              <a:lnSpc>
                <a:spcPts val="5980"/>
              </a:lnSpc>
            </a:pPr>
          </a:p>
          <a:p>
            <a:pPr>
              <a:lnSpc>
                <a:spcPts val="11579"/>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6344587"/>
          </a:xfrm>
          <a:prstGeom prst="rect">
            <a:avLst/>
          </a:prstGeom>
        </p:spPr>
        <p:txBody>
          <a:bodyPr anchor="t" rtlCol="false" tIns="0" lIns="0" bIns="0" rIns="0">
            <a:spAutoFit/>
          </a:bodyPr>
          <a:lstStyle/>
          <a:p>
            <a:pPr algn="just">
              <a:lnSpc>
                <a:spcPts val="6248"/>
              </a:lnSpc>
            </a:pPr>
            <a:r>
              <a:rPr lang="en-US" sz="4463">
                <a:solidFill>
                  <a:srgbClr val="FFFFFF"/>
                </a:solidFill>
                <a:latin typeface="Poppins"/>
              </a:rPr>
              <a:t>Augmented Reality (AR) has the potential to revolutionize logistics operations by improving efficiency, accuracy, and productivity. Here are some examples of how AR is being used in the logistics industry:</a:t>
            </a:r>
          </a:p>
          <a:p>
            <a:pPr algn="just">
              <a:lnSpc>
                <a:spcPts val="6248"/>
              </a:lnSpc>
            </a:pPr>
          </a:p>
          <a:p>
            <a:pPr algn="just">
              <a:lnSpc>
                <a:spcPts val="6248"/>
              </a:lnSpc>
            </a:pPr>
            <a:r>
              <a:rPr lang="en-US" sz="4463">
                <a:solidFill>
                  <a:srgbClr val="FFFFFF"/>
                </a:solidFill>
                <a:latin typeface="Poppins"/>
              </a:rPr>
              <a:t>-Warehouse Management</a:t>
            </a:r>
          </a:p>
          <a:p>
            <a:pPr algn="just">
              <a:lnSpc>
                <a:spcPts val="6248"/>
              </a:lnSpc>
            </a:pPr>
            <a:r>
              <a:rPr lang="en-US" sz="4463">
                <a:solidFill>
                  <a:srgbClr val="FFFFFF"/>
                </a:solidFill>
                <a:latin typeface="Poppins"/>
              </a:rPr>
              <a:t>-Order Picking and Fulfillment</a:t>
            </a:r>
          </a:p>
          <a:p>
            <a:pPr algn="just">
              <a:lnSpc>
                <a:spcPts val="6248"/>
              </a:lnSpc>
              <a:spcBef>
                <a:spcPct val="0"/>
              </a:spcBef>
            </a:pPr>
            <a:r>
              <a:rPr lang="en-US" sz="4463">
                <a:solidFill>
                  <a:srgbClr val="FFFFFF"/>
                </a:solidFill>
                <a:latin typeface="Poppins"/>
              </a:rPr>
              <a:t>-Inventory Management</a:t>
            </a:r>
          </a:p>
        </p:txBody>
      </p:sp>
    </p:spTree>
  </p:cSld>
  <p:clrMapOvr>
    <a:masterClrMapping/>
  </p:clrMapOvr>
</p:sld>
</file>

<file path=ppt/slides/slide8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640458" y="1960791"/>
            <a:ext cx="12605484" cy="7122098"/>
          </a:xfrm>
          <a:custGeom>
            <a:avLst/>
            <a:gdLst/>
            <a:ahLst/>
            <a:cxnLst/>
            <a:rect r="r" b="b" t="t" l="l"/>
            <a:pathLst>
              <a:path h="7122098" w="12605484">
                <a:moveTo>
                  <a:pt x="0" y="0"/>
                </a:moveTo>
                <a:lnTo>
                  <a:pt x="12605483" y="0"/>
                </a:lnTo>
                <a:lnTo>
                  <a:pt x="12605483" y="7122098"/>
                </a:lnTo>
                <a:lnTo>
                  <a:pt x="0" y="7122098"/>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29611" y="952500"/>
            <a:ext cx="17834806" cy="2888706"/>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4. Logistics</a:t>
            </a:r>
          </a:p>
          <a:p>
            <a:pPr algn="just">
              <a:lnSpc>
                <a:spcPts val="5980"/>
              </a:lnSpc>
            </a:pPr>
          </a:p>
          <a:p>
            <a:pPr>
              <a:lnSpc>
                <a:spcPts val="11579"/>
              </a:lnSpc>
              <a:spcBef>
                <a:spcPct val="0"/>
              </a:spcBef>
            </a:pPr>
          </a:p>
        </p:txBody>
      </p:sp>
    </p:spTree>
  </p:cSld>
  <p:clrMapOvr>
    <a:masterClrMapping/>
  </p:clrMapOvr>
</p:sld>
</file>

<file path=ppt/slides/slide8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213623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5.  Athletics</a:t>
            </a:r>
          </a:p>
          <a:p>
            <a:pPr>
              <a:lnSpc>
                <a:spcPts val="11579"/>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4763437"/>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AR in athletics offers opportunities for enhanced training, performance analysis, fan engagement, and injury rehabilitation. By leveraging virtual coaching, interactive experiences, and real-time data visualization, AR technology contributes to improving athlete performance, fan enjoyment, and the overall experience of sports.</a:t>
            </a:r>
          </a:p>
        </p:txBody>
      </p:sp>
    </p:spTree>
  </p:cSld>
  <p:clrMapOvr>
    <a:masterClrMapping/>
  </p:clrMapOvr>
</p:sld>
</file>

<file path=ppt/slides/slide8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3015167" y="1811743"/>
            <a:ext cx="11690104" cy="7864252"/>
          </a:xfrm>
          <a:custGeom>
            <a:avLst/>
            <a:gdLst/>
            <a:ahLst/>
            <a:cxnLst/>
            <a:rect r="r" b="b" t="t" l="l"/>
            <a:pathLst>
              <a:path h="7864252" w="11690104">
                <a:moveTo>
                  <a:pt x="0" y="0"/>
                </a:moveTo>
                <a:lnTo>
                  <a:pt x="11690104" y="0"/>
                </a:lnTo>
                <a:lnTo>
                  <a:pt x="11690104" y="7864252"/>
                </a:lnTo>
                <a:lnTo>
                  <a:pt x="0" y="7864252"/>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29611" y="923925"/>
            <a:ext cx="17834806" cy="887818"/>
          </a:xfrm>
          <a:prstGeom prst="rect">
            <a:avLst/>
          </a:prstGeom>
        </p:spPr>
        <p:txBody>
          <a:bodyPr anchor="t" rtlCol="false" tIns="0" lIns="0" bIns="0" rIns="0">
            <a:spAutoFit/>
          </a:bodyPr>
          <a:lstStyle/>
          <a:p>
            <a:pPr>
              <a:lnSpc>
                <a:spcPts val="7240"/>
              </a:lnSpc>
              <a:spcBef>
                <a:spcPct val="0"/>
              </a:spcBef>
            </a:pPr>
            <a:r>
              <a:rPr lang="en-US" sz="5171">
                <a:solidFill>
                  <a:srgbClr val="F3BE66"/>
                </a:solidFill>
                <a:latin typeface="Inter Bold"/>
              </a:rPr>
              <a:t>5.</a:t>
            </a:r>
            <a:r>
              <a:rPr lang="en-US" sz="5171">
                <a:solidFill>
                  <a:srgbClr val="F3BE66"/>
                </a:solidFill>
                <a:latin typeface="Inter Bold"/>
              </a:rPr>
              <a:t> Athletics</a:t>
            </a:r>
          </a:p>
        </p:txBody>
      </p:sp>
    </p:spTree>
  </p:cSld>
  <p:clrMapOvr>
    <a:masterClrMapping/>
  </p:clrMapOvr>
</p:sld>
</file>

<file path=ppt/slides/slide8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213623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6. Advertising</a:t>
            </a:r>
          </a:p>
          <a:p>
            <a:pPr>
              <a:lnSpc>
                <a:spcPts val="11579"/>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5554012"/>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AR advertising, or Augmented Reality advertising, refers to the use of augmented reality technology in promotional and marketing campaigns to create interactive and immersive experiences for consumers. It allows brands to engage with their target audience in new and creative ways, leveraging the capabilities of AR technology to deliver memorable and engaging advertising content.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32895" y="1691897"/>
            <a:ext cx="6900429" cy="6117531"/>
          </a:xfrm>
          <a:custGeom>
            <a:avLst/>
            <a:gdLst/>
            <a:ahLst/>
            <a:cxnLst/>
            <a:rect r="r" b="b" t="t" l="l"/>
            <a:pathLst>
              <a:path h="6117531" w="6900429">
                <a:moveTo>
                  <a:pt x="0" y="0"/>
                </a:moveTo>
                <a:lnTo>
                  <a:pt x="6900429" y="0"/>
                </a:lnTo>
                <a:lnTo>
                  <a:pt x="6900429" y="6117531"/>
                </a:lnTo>
                <a:lnTo>
                  <a:pt x="0" y="6117531"/>
                </a:lnTo>
                <a:lnTo>
                  <a:pt x="0" y="0"/>
                </a:lnTo>
                <a:close/>
              </a:path>
            </a:pathLst>
          </a:custGeom>
          <a:blipFill>
            <a:blip r:embed="rId4"/>
            <a:stretch>
              <a:fillRect l="0" t="0" r="0" b="0"/>
            </a:stretch>
          </a:blipFill>
        </p:spPr>
      </p:sp>
      <p:sp>
        <p:nvSpPr>
          <p:cNvPr name="Freeform 6" id="6"/>
          <p:cNvSpPr/>
          <p:nvPr/>
        </p:nvSpPr>
        <p:spPr>
          <a:xfrm flipH="false" flipV="false" rot="0">
            <a:off x="8452115" y="2100512"/>
            <a:ext cx="9422758" cy="5300301"/>
          </a:xfrm>
          <a:custGeom>
            <a:avLst/>
            <a:gdLst/>
            <a:ahLst/>
            <a:cxnLst/>
            <a:rect r="r" b="b" t="t" l="l"/>
            <a:pathLst>
              <a:path h="5300301" w="9422758">
                <a:moveTo>
                  <a:pt x="0" y="0"/>
                </a:moveTo>
                <a:lnTo>
                  <a:pt x="9422757" y="0"/>
                </a:lnTo>
                <a:lnTo>
                  <a:pt x="9422757" y="5300302"/>
                </a:lnTo>
                <a:lnTo>
                  <a:pt x="0" y="5300302"/>
                </a:lnTo>
                <a:lnTo>
                  <a:pt x="0" y="0"/>
                </a:lnTo>
                <a:close/>
              </a:path>
            </a:pathLst>
          </a:custGeom>
          <a:blipFill>
            <a:blip r:embed="rId5"/>
            <a:stretch>
              <a:fillRect l="0" t="0" r="0" b="0"/>
            </a:stretch>
          </a:blipFill>
        </p:spPr>
      </p:sp>
      <p:sp>
        <p:nvSpPr>
          <p:cNvPr name="TextBox 7" id="7"/>
          <p:cNvSpPr txBox="true"/>
          <p:nvPr/>
        </p:nvSpPr>
        <p:spPr>
          <a:xfrm rot="0">
            <a:off x="6000166" y="7393893"/>
            <a:ext cx="8721782" cy="2893107"/>
          </a:xfrm>
          <a:prstGeom prst="rect">
            <a:avLst/>
          </a:prstGeom>
        </p:spPr>
        <p:txBody>
          <a:bodyPr anchor="t" rtlCol="false" tIns="0" lIns="0" bIns="0" rIns="0">
            <a:spAutoFit/>
          </a:bodyPr>
          <a:lstStyle/>
          <a:p>
            <a:pPr>
              <a:lnSpc>
                <a:spcPts val="23514"/>
              </a:lnSpc>
              <a:spcBef>
                <a:spcPct val="0"/>
              </a:spcBef>
            </a:pPr>
            <a:r>
              <a:rPr lang="en-US" sz="16796">
                <a:solidFill>
                  <a:srgbClr val="F3BE66"/>
                </a:solidFill>
                <a:latin typeface="Inter Bold"/>
              </a:rPr>
              <a:t>TikTok</a:t>
            </a:r>
          </a:p>
        </p:txBody>
      </p:sp>
    </p:spTree>
  </p:cSld>
  <p:clrMapOvr>
    <a:masterClrMapping/>
  </p:clrMapOvr>
</p:sld>
</file>

<file path=ppt/slides/slide90.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3066085" y="2068878"/>
            <a:ext cx="11361007" cy="7568671"/>
          </a:xfrm>
          <a:custGeom>
            <a:avLst/>
            <a:gdLst/>
            <a:ahLst/>
            <a:cxnLst/>
            <a:rect r="r" b="b" t="t" l="l"/>
            <a:pathLst>
              <a:path h="7568671" w="11361007">
                <a:moveTo>
                  <a:pt x="0" y="0"/>
                </a:moveTo>
                <a:lnTo>
                  <a:pt x="11361007" y="0"/>
                </a:lnTo>
                <a:lnTo>
                  <a:pt x="11361007" y="7568671"/>
                </a:lnTo>
                <a:lnTo>
                  <a:pt x="0" y="7568671"/>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65083" y="942975"/>
            <a:ext cx="17834806" cy="713192"/>
          </a:xfrm>
          <a:prstGeom prst="rect">
            <a:avLst/>
          </a:prstGeom>
        </p:spPr>
        <p:txBody>
          <a:bodyPr anchor="t" rtlCol="false" tIns="0" lIns="0" bIns="0" rIns="0">
            <a:spAutoFit/>
          </a:bodyPr>
          <a:lstStyle/>
          <a:p>
            <a:pPr>
              <a:lnSpc>
                <a:spcPts val="5840"/>
              </a:lnSpc>
              <a:spcBef>
                <a:spcPct val="0"/>
              </a:spcBef>
            </a:pPr>
            <a:r>
              <a:rPr lang="en-US" sz="4171">
                <a:solidFill>
                  <a:srgbClr val="F3BE66"/>
                </a:solidFill>
                <a:latin typeface="Inter Bold"/>
              </a:rPr>
              <a:t>6.</a:t>
            </a:r>
            <a:r>
              <a:rPr lang="en-US" sz="4171">
                <a:solidFill>
                  <a:srgbClr val="F3BE66"/>
                </a:solidFill>
                <a:latin typeface="Inter Bold"/>
              </a:rPr>
              <a:t> Advertising</a:t>
            </a:r>
          </a:p>
        </p:txBody>
      </p:sp>
    </p:spTree>
  </p:cSld>
  <p:clrMapOvr>
    <a:masterClrMapping/>
  </p:clrMapOvr>
</p:sld>
</file>

<file path=ppt/slides/slide91.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2136231"/>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7. Remote Collaboration </a:t>
            </a:r>
          </a:p>
          <a:p>
            <a:pPr>
              <a:lnSpc>
                <a:spcPts val="11579"/>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4763437"/>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AR remote collaboration refers to the use of Augmented Reality technology to facilitate collaboration and communication among remote teams or individuals in different locations. It enables people to work together virtually, share information, and collaborate on projects as if they were in the same physical space.</a:t>
            </a:r>
          </a:p>
        </p:txBody>
      </p:sp>
    </p:spTree>
  </p:cSld>
  <p:clrMapOvr>
    <a:masterClrMapping/>
  </p:clrMapOvr>
</p:sld>
</file>

<file path=ppt/slides/slide92.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963339" y="1666878"/>
            <a:ext cx="12361322" cy="6953243"/>
          </a:xfrm>
          <a:custGeom>
            <a:avLst/>
            <a:gdLst/>
            <a:ahLst/>
            <a:cxnLst/>
            <a:rect r="r" b="b" t="t" l="l"/>
            <a:pathLst>
              <a:path h="6953243" w="12361322">
                <a:moveTo>
                  <a:pt x="0" y="0"/>
                </a:moveTo>
                <a:lnTo>
                  <a:pt x="12361322" y="0"/>
                </a:lnTo>
                <a:lnTo>
                  <a:pt x="12361322" y="6953244"/>
                </a:lnTo>
                <a:lnTo>
                  <a:pt x="0" y="6953244"/>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65083" y="942975"/>
            <a:ext cx="17834806" cy="713192"/>
          </a:xfrm>
          <a:prstGeom prst="rect">
            <a:avLst/>
          </a:prstGeom>
        </p:spPr>
        <p:txBody>
          <a:bodyPr anchor="t" rtlCol="false" tIns="0" lIns="0" bIns="0" rIns="0">
            <a:spAutoFit/>
          </a:bodyPr>
          <a:lstStyle/>
          <a:p>
            <a:pPr>
              <a:lnSpc>
                <a:spcPts val="5840"/>
              </a:lnSpc>
              <a:spcBef>
                <a:spcPct val="0"/>
              </a:spcBef>
            </a:pPr>
            <a:r>
              <a:rPr lang="en-US" sz="4171">
                <a:solidFill>
                  <a:srgbClr val="F3BE66"/>
                </a:solidFill>
                <a:latin typeface="Inter Bold"/>
              </a:rPr>
              <a:t>7.</a:t>
            </a:r>
            <a:r>
              <a:rPr lang="en-US" sz="4171">
                <a:solidFill>
                  <a:srgbClr val="F3BE66"/>
                </a:solidFill>
                <a:latin typeface="Inter Bold"/>
              </a:rPr>
              <a:t> Remote Collaboration</a:t>
            </a:r>
          </a:p>
        </p:txBody>
      </p:sp>
    </p:spTree>
  </p:cSld>
  <p:clrMapOvr>
    <a:masterClrMapping/>
  </p:clrMapOvr>
</p:sld>
</file>

<file path=ppt/slides/slide93.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2888706"/>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8. Live Language Translation</a:t>
            </a:r>
          </a:p>
          <a:p>
            <a:pPr algn="just">
              <a:lnSpc>
                <a:spcPts val="5980"/>
              </a:lnSpc>
            </a:pPr>
            <a:r>
              <a:rPr lang="en-US" sz="4271">
                <a:solidFill>
                  <a:srgbClr val="F3BE66"/>
                </a:solidFill>
                <a:latin typeface="Inter Bold"/>
              </a:rPr>
              <a:t> </a:t>
            </a:r>
          </a:p>
          <a:p>
            <a:pPr>
              <a:lnSpc>
                <a:spcPts val="11579"/>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6344587"/>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AR live language translation refers to the use of Augmented Reality technology to provide real-time translation of spoken or written language, overlaying translated text or audio onto the user's view of the physical world. It enables users to understand and communicate with people who speak different languages, facilitating cross-cultural communication and breaking down language barriers. </a:t>
            </a:r>
          </a:p>
        </p:txBody>
      </p:sp>
    </p:spTree>
  </p:cSld>
  <p:clrMapOvr>
    <a:masterClrMapping/>
  </p:clrMapOvr>
</p:sld>
</file>

<file path=ppt/slides/slide9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2348035" y="2389592"/>
            <a:ext cx="13591930" cy="6371217"/>
          </a:xfrm>
          <a:custGeom>
            <a:avLst/>
            <a:gdLst/>
            <a:ahLst/>
            <a:cxnLst/>
            <a:rect r="r" b="b" t="t" l="l"/>
            <a:pathLst>
              <a:path h="6371217" w="13591930">
                <a:moveTo>
                  <a:pt x="0" y="0"/>
                </a:moveTo>
                <a:lnTo>
                  <a:pt x="13591930" y="0"/>
                </a:lnTo>
                <a:lnTo>
                  <a:pt x="13591930" y="6371217"/>
                </a:lnTo>
                <a:lnTo>
                  <a:pt x="0" y="6371217"/>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65083" y="942975"/>
            <a:ext cx="17834806" cy="1446617"/>
          </a:xfrm>
          <a:prstGeom prst="rect">
            <a:avLst/>
          </a:prstGeom>
        </p:spPr>
        <p:txBody>
          <a:bodyPr anchor="t" rtlCol="false" tIns="0" lIns="0" bIns="0" rIns="0">
            <a:spAutoFit/>
          </a:bodyPr>
          <a:lstStyle/>
          <a:p>
            <a:pPr>
              <a:lnSpc>
                <a:spcPts val="5840"/>
              </a:lnSpc>
            </a:pPr>
            <a:r>
              <a:rPr lang="en-US" sz="4171">
                <a:solidFill>
                  <a:srgbClr val="F3BE66"/>
                </a:solidFill>
                <a:latin typeface="Inter Bold"/>
              </a:rPr>
              <a:t>8.</a:t>
            </a:r>
            <a:r>
              <a:rPr lang="en-US" sz="4171">
                <a:solidFill>
                  <a:srgbClr val="F3BE66"/>
                </a:solidFill>
                <a:latin typeface="Inter Bold"/>
              </a:rPr>
              <a:t> Live Language Translation</a:t>
            </a:r>
          </a:p>
          <a:p>
            <a:pPr>
              <a:lnSpc>
                <a:spcPts val="5840"/>
              </a:lnSpc>
              <a:spcBef>
                <a:spcPct val="0"/>
              </a:spcBef>
            </a:pPr>
          </a:p>
        </p:txBody>
      </p:sp>
    </p:spTree>
  </p:cSld>
  <p:clrMapOvr>
    <a:masterClrMapping/>
  </p:clrMapOvr>
</p:sld>
</file>

<file path=ppt/slides/slide9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720177"/>
          </a:xfrm>
          <a:prstGeom prst="rect">
            <a:avLst/>
          </a:prstGeom>
        </p:spPr>
        <p:txBody>
          <a:bodyPr anchor="t" rtlCol="false" tIns="0" lIns="0" bIns="0" rIns="0">
            <a:spAutoFit/>
          </a:bodyPr>
          <a:lstStyle/>
          <a:p>
            <a:pPr algn="just">
              <a:lnSpc>
                <a:spcPts val="5980"/>
              </a:lnSpc>
              <a:spcBef>
                <a:spcPct val="0"/>
              </a:spcBef>
            </a:pPr>
            <a:r>
              <a:rPr lang="en-US" sz="4271">
                <a:solidFill>
                  <a:srgbClr val="F3BE66"/>
                </a:solidFill>
                <a:latin typeface="Inter Bold"/>
              </a:rPr>
              <a:t>9. Gaming</a:t>
            </a: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5554012"/>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AR gaming, or Augmented Reality gaming, refers to the use of augmented reality technology to create interactive and immersive gaming experiences that blend virtual elements with the real world. In AR games, players can interact with virtual objects, characters, and environments overlaid onto their physical surroundings, enhancing their gaming experience. </a:t>
            </a:r>
          </a:p>
        </p:txBody>
      </p:sp>
    </p:spTree>
  </p:cSld>
  <p:clrMapOvr>
    <a:masterClrMapping/>
  </p:clrMapOvr>
</p:sld>
</file>

<file path=ppt/slides/slide96.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3503969" y="2135265"/>
            <a:ext cx="10003046" cy="7502284"/>
          </a:xfrm>
          <a:custGeom>
            <a:avLst/>
            <a:gdLst/>
            <a:ahLst/>
            <a:cxnLst/>
            <a:rect r="r" b="b" t="t" l="l"/>
            <a:pathLst>
              <a:path h="7502284" w="10003046">
                <a:moveTo>
                  <a:pt x="0" y="0"/>
                </a:moveTo>
                <a:lnTo>
                  <a:pt x="10003046" y="0"/>
                </a:lnTo>
                <a:lnTo>
                  <a:pt x="10003046" y="7502284"/>
                </a:lnTo>
                <a:lnTo>
                  <a:pt x="0" y="7502284"/>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65083" y="942975"/>
            <a:ext cx="17834806" cy="713192"/>
          </a:xfrm>
          <a:prstGeom prst="rect">
            <a:avLst/>
          </a:prstGeom>
        </p:spPr>
        <p:txBody>
          <a:bodyPr anchor="t" rtlCol="false" tIns="0" lIns="0" bIns="0" rIns="0">
            <a:spAutoFit/>
          </a:bodyPr>
          <a:lstStyle/>
          <a:p>
            <a:pPr>
              <a:lnSpc>
                <a:spcPts val="5840"/>
              </a:lnSpc>
              <a:spcBef>
                <a:spcPct val="0"/>
              </a:spcBef>
            </a:pPr>
            <a:r>
              <a:rPr lang="en-US" sz="4171">
                <a:solidFill>
                  <a:srgbClr val="F3BE66"/>
                </a:solidFill>
                <a:latin typeface="Inter Bold"/>
              </a:rPr>
              <a:t>9. Gaming</a:t>
            </a:r>
          </a:p>
        </p:txBody>
      </p:sp>
    </p:spTree>
  </p:cSld>
  <p:clrMapOvr>
    <a:masterClrMapping/>
  </p:clrMapOvr>
</p:sld>
</file>

<file path=ppt/slides/slide97.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720177"/>
          </a:xfrm>
          <a:prstGeom prst="rect">
            <a:avLst/>
          </a:prstGeom>
        </p:spPr>
        <p:txBody>
          <a:bodyPr anchor="t" rtlCol="false" tIns="0" lIns="0" bIns="0" rIns="0">
            <a:spAutoFit/>
          </a:bodyPr>
          <a:lstStyle/>
          <a:p>
            <a:pPr algn="just">
              <a:lnSpc>
                <a:spcPts val="5980"/>
              </a:lnSpc>
              <a:spcBef>
                <a:spcPct val="0"/>
              </a:spcBef>
            </a:pPr>
            <a:r>
              <a:rPr lang="en-US" sz="4271">
                <a:solidFill>
                  <a:srgbClr val="F3BE66"/>
                </a:solidFill>
                <a:latin typeface="Inter Bold"/>
              </a:rPr>
              <a:t>10. Education </a:t>
            </a: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5554012"/>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AR education, or Augmented Reality education, refers to the integration of augmented reality technology into educational settings to enhance the learning experience and provide interactive and immersive learning opportunities. AR enables students to engage with virtual content overlaid onto the real world, creating dynamic and interactive educational experiences. </a:t>
            </a:r>
          </a:p>
        </p:txBody>
      </p:sp>
    </p:spTree>
  </p:cSld>
  <p:clrMapOvr>
    <a:masterClrMapping/>
  </p:clrMapOvr>
</p:sld>
</file>

<file path=ppt/slides/slide98.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Freeform 8" id="8"/>
          <p:cNvSpPr/>
          <p:nvPr/>
        </p:nvSpPr>
        <p:spPr>
          <a:xfrm flipH="false" flipV="false" rot="0">
            <a:off x="3033258" y="2126156"/>
            <a:ext cx="12212683" cy="6597656"/>
          </a:xfrm>
          <a:custGeom>
            <a:avLst/>
            <a:gdLst/>
            <a:ahLst/>
            <a:cxnLst/>
            <a:rect r="r" b="b" t="t" l="l"/>
            <a:pathLst>
              <a:path h="6597656" w="12212683">
                <a:moveTo>
                  <a:pt x="0" y="0"/>
                </a:moveTo>
                <a:lnTo>
                  <a:pt x="12212683" y="0"/>
                </a:lnTo>
                <a:lnTo>
                  <a:pt x="12212683" y="6597656"/>
                </a:lnTo>
                <a:lnTo>
                  <a:pt x="0" y="6597656"/>
                </a:lnTo>
                <a:lnTo>
                  <a:pt x="0" y="0"/>
                </a:lnTo>
                <a:close/>
              </a:path>
            </a:pathLst>
          </a:custGeom>
          <a:blipFill>
            <a:blip r:embed="rId9"/>
            <a:stretch>
              <a:fillRect l="0" t="0" r="0" b="0"/>
            </a:stretch>
          </a:blipFill>
        </p:spPr>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1965083" y="942975"/>
            <a:ext cx="17834806" cy="713192"/>
          </a:xfrm>
          <a:prstGeom prst="rect">
            <a:avLst/>
          </a:prstGeom>
        </p:spPr>
        <p:txBody>
          <a:bodyPr anchor="t" rtlCol="false" tIns="0" lIns="0" bIns="0" rIns="0">
            <a:spAutoFit/>
          </a:bodyPr>
          <a:lstStyle/>
          <a:p>
            <a:pPr>
              <a:lnSpc>
                <a:spcPts val="5840"/>
              </a:lnSpc>
              <a:spcBef>
                <a:spcPct val="0"/>
              </a:spcBef>
            </a:pPr>
            <a:r>
              <a:rPr lang="en-US" sz="4171">
                <a:solidFill>
                  <a:srgbClr val="F3BE66"/>
                </a:solidFill>
                <a:latin typeface="Inter Bold"/>
              </a:rPr>
              <a:t>10. Education</a:t>
            </a:r>
          </a:p>
        </p:txBody>
      </p:sp>
    </p:spTree>
  </p:cSld>
  <p:clrMapOvr>
    <a:masterClrMapping/>
  </p:clrMapOvr>
</p:sld>
</file>

<file path=ppt/slides/slide99.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flipH="false" flipV="false" rot="0">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Freeform 4" id="4"/>
          <p:cNvSpPr/>
          <p:nvPr/>
        </p:nvSpPr>
        <p:spPr>
          <a:xfrm flipH="false" flipV="false" rot="5400000">
            <a:off x="17259300" y="7200900"/>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776140" y="9193801"/>
            <a:ext cx="2144367" cy="674501"/>
          </a:xfrm>
          <a:custGeom>
            <a:avLst/>
            <a:gdLst/>
            <a:ahLst/>
            <a:cxnLst/>
            <a:rect r="r" b="b" t="t" l="l"/>
            <a:pathLst>
              <a:path h="674501" w="2144367">
                <a:moveTo>
                  <a:pt x="0" y="0"/>
                </a:moveTo>
                <a:lnTo>
                  <a:pt x="2144367" y="0"/>
                </a:lnTo>
                <a:lnTo>
                  <a:pt x="2144367" y="674501"/>
                </a:lnTo>
                <a:lnTo>
                  <a:pt x="0" y="6745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7" id="7"/>
          <p:cNvPicPr>
            <a:picLocks noChangeAspect="true"/>
          </p:cNvPicPr>
          <p:nvPr/>
        </p:nvPicPr>
        <p:blipFill>
          <a:blip r:embed="rId8"/>
          <a:srcRect l="0" t="0" r="0" b="0"/>
          <a:stretch>
            <a:fillRect/>
          </a:stretch>
        </p:blipFill>
        <p:spPr>
          <a:xfrm flipH="false" flipV="false" rot="0">
            <a:off x="15245941" y="7878779"/>
            <a:ext cx="2252223" cy="2408221"/>
          </a:xfrm>
          <a:prstGeom prst="rect">
            <a:avLst/>
          </a:prstGeom>
        </p:spPr>
      </p:pic>
      <p:sp>
        <p:nvSpPr>
          <p:cNvPr name="TextBox 8" id="8"/>
          <p:cNvSpPr txBox="true"/>
          <p:nvPr/>
        </p:nvSpPr>
        <p:spPr>
          <a:xfrm rot="0">
            <a:off x="1929611" y="952500"/>
            <a:ext cx="17834806" cy="1472652"/>
          </a:xfrm>
          <a:prstGeom prst="rect">
            <a:avLst/>
          </a:prstGeom>
        </p:spPr>
        <p:txBody>
          <a:bodyPr anchor="t" rtlCol="false" tIns="0" lIns="0" bIns="0" rIns="0">
            <a:spAutoFit/>
          </a:bodyPr>
          <a:lstStyle/>
          <a:p>
            <a:pPr algn="just">
              <a:lnSpc>
                <a:spcPts val="5980"/>
              </a:lnSpc>
            </a:pPr>
            <a:r>
              <a:rPr lang="en-US" sz="4271">
                <a:solidFill>
                  <a:srgbClr val="F3BE66"/>
                </a:solidFill>
                <a:latin typeface="Inter Bold"/>
              </a:rPr>
              <a:t>11. Architecture and Design</a:t>
            </a:r>
          </a:p>
          <a:p>
            <a:pPr algn="just">
              <a:lnSpc>
                <a:spcPts val="5980"/>
              </a:lnSpc>
              <a:spcBef>
                <a:spcPct val="0"/>
              </a:spcBef>
            </a:pPr>
          </a:p>
        </p:txBody>
      </p:sp>
      <p:sp>
        <p:nvSpPr>
          <p:cNvPr name="TextBox 9" id="9"/>
          <p:cNvSpPr txBox="true"/>
          <p:nvPr/>
        </p:nvSpPr>
        <p:spPr>
          <a:xfrm rot="0">
            <a:off x="12776140" y="9388476"/>
            <a:ext cx="2144367" cy="249073"/>
          </a:xfrm>
          <a:prstGeom prst="rect">
            <a:avLst/>
          </a:prstGeom>
        </p:spPr>
        <p:txBody>
          <a:bodyPr anchor="t" rtlCol="false" tIns="0" lIns="0" bIns="0" rIns="0">
            <a:spAutoFit/>
          </a:bodyPr>
          <a:lstStyle/>
          <a:p>
            <a:pPr algn="ctr">
              <a:lnSpc>
                <a:spcPts val="2021"/>
              </a:lnSpc>
              <a:spcBef>
                <a:spcPct val="0"/>
              </a:spcBef>
            </a:pPr>
            <a:r>
              <a:rPr lang="en-US" sz="1443">
                <a:solidFill>
                  <a:srgbClr val="FFFFFF"/>
                </a:solidFill>
                <a:latin typeface="Poppins Bold"/>
              </a:rPr>
              <a:t>LEARN MORE</a:t>
            </a:r>
          </a:p>
        </p:txBody>
      </p:sp>
      <p:sp>
        <p:nvSpPr>
          <p:cNvPr name="TextBox 10" id="10"/>
          <p:cNvSpPr txBox="true"/>
          <p:nvPr/>
        </p:nvSpPr>
        <p:spPr>
          <a:xfrm rot="0">
            <a:off x="651992" y="2145374"/>
            <a:ext cx="16846172" cy="3972862"/>
          </a:xfrm>
          <a:prstGeom prst="rect">
            <a:avLst/>
          </a:prstGeom>
        </p:spPr>
        <p:txBody>
          <a:bodyPr anchor="t" rtlCol="false" tIns="0" lIns="0" bIns="0" rIns="0">
            <a:spAutoFit/>
          </a:bodyPr>
          <a:lstStyle/>
          <a:p>
            <a:pPr algn="just">
              <a:lnSpc>
                <a:spcPts val="6248"/>
              </a:lnSpc>
              <a:spcBef>
                <a:spcPct val="0"/>
              </a:spcBef>
            </a:pPr>
            <a:r>
              <a:rPr lang="en-US" sz="4463">
                <a:solidFill>
                  <a:srgbClr val="FFFFFF"/>
                </a:solidFill>
                <a:latin typeface="Poppins"/>
              </a:rPr>
              <a:t>AR (Augmented Reality) is playing a significant role in architecture and design by providing innovative tools and visualization capabilities that enhance the design process, communication with clients, and the overall user experience.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58B80AD38E75142BA51DA24E7B35B0B" ma:contentTypeVersion="11" ma:contentTypeDescription="Create a new document." ma:contentTypeScope="" ma:versionID="d6e40b45a448742b98918f32ec27cdf9">
  <xsd:schema xmlns:xsd="http://www.w3.org/2001/XMLSchema" xmlns:xs="http://www.w3.org/2001/XMLSchema" xmlns:p="http://schemas.microsoft.com/office/2006/metadata/properties" xmlns:ns2="17ca8ae9-36f8-41d3-94ce-4242649d3e05" xmlns:ns3="31b294d9-461d-4405-b8f4-1de8d79c65d8" targetNamespace="http://schemas.microsoft.com/office/2006/metadata/properties" ma:root="true" ma:fieldsID="19b062ddb6ce523728928df6d2972a14" ns2:_="" ns3:_="">
    <xsd:import namespace="17ca8ae9-36f8-41d3-94ce-4242649d3e05"/>
    <xsd:import namespace="31b294d9-461d-4405-b8f4-1de8d79c65d8"/>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bjectDetectorVersion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ca8ae9-36f8-41d3-94ce-4242649d3e0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a146922-b613-467d-9373-d700427469f5"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1b294d9-461d-4405-b8f4-1de8d79c65d8"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834957b7-3ecb-483b-9530-807a19e6f9db}" ma:internalName="TaxCatchAll" ma:showField="CatchAllData" ma:web="31b294d9-461d-4405-b8f4-1de8d79c65d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DEFB27-8AF6-4A98-9AA2-E7D45E4D3EF4}"/>
</file>

<file path=customXml/itemProps2.xml><?xml version="1.0" encoding="utf-8"?>
<ds:datastoreItem xmlns:ds="http://schemas.openxmlformats.org/officeDocument/2006/customXml" ds:itemID="{7FB93B4D-A147-409B-988B-A7253DC4517C}"/>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DAFj78ODYYQ</dc:identifier>
  <dcterms:modified xsi:type="dcterms:W3CDTF">2011-08-01T06:04:30Z</dcterms:modified>
  <cp:revision>1</cp:revision>
  <dc:title>Augmented reality</dc:title>
</cp:coreProperties>
</file>

<file path=docProps/thumbnail.jpeg>
</file>